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4"/>
  </p:notesMasterIdLst>
  <p:sldIdLst>
    <p:sldId id="256" r:id="rId2"/>
    <p:sldId id="308" r:id="rId3"/>
    <p:sldId id="273" r:id="rId4"/>
    <p:sldId id="272" r:id="rId5"/>
    <p:sldId id="280" r:id="rId6"/>
    <p:sldId id="257" r:id="rId7"/>
    <p:sldId id="258" r:id="rId8"/>
    <p:sldId id="264" r:id="rId9"/>
    <p:sldId id="261" r:id="rId10"/>
    <p:sldId id="265" r:id="rId11"/>
    <p:sldId id="259" r:id="rId12"/>
    <p:sldId id="260" r:id="rId13"/>
    <p:sldId id="262" r:id="rId14"/>
    <p:sldId id="263" r:id="rId15"/>
    <p:sldId id="266" r:id="rId16"/>
    <p:sldId id="267" r:id="rId17"/>
    <p:sldId id="268" r:id="rId18"/>
    <p:sldId id="269" r:id="rId19"/>
    <p:sldId id="270" r:id="rId20"/>
    <p:sldId id="271" r:id="rId21"/>
    <p:sldId id="274" r:id="rId22"/>
    <p:sldId id="275" r:id="rId23"/>
    <p:sldId id="276" r:id="rId24"/>
    <p:sldId id="278" r:id="rId25"/>
    <p:sldId id="279" r:id="rId26"/>
    <p:sldId id="309" r:id="rId27"/>
    <p:sldId id="282" r:id="rId28"/>
    <p:sldId id="285" r:id="rId29"/>
    <p:sldId id="286" r:id="rId30"/>
    <p:sldId id="283" r:id="rId31"/>
    <p:sldId id="284" r:id="rId32"/>
    <p:sldId id="289" r:id="rId33"/>
    <p:sldId id="281" r:id="rId34"/>
    <p:sldId id="277" r:id="rId35"/>
    <p:sldId id="290" r:id="rId36"/>
    <p:sldId id="291" r:id="rId37"/>
    <p:sldId id="292" r:id="rId38"/>
    <p:sldId id="294" r:id="rId39"/>
    <p:sldId id="297" r:id="rId40"/>
    <p:sldId id="302" r:id="rId41"/>
    <p:sldId id="295" r:id="rId42"/>
    <p:sldId id="296" r:id="rId43"/>
    <p:sldId id="298" r:id="rId44"/>
    <p:sldId id="299" r:id="rId45"/>
    <p:sldId id="300" r:id="rId46"/>
    <p:sldId id="301" r:id="rId47"/>
    <p:sldId id="304" r:id="rId48"/>
    <p:sldId id="305" r:id="rId49"/>
    <p:sldId id="306" r:id="rId50"/>
    <p:sldId id="303" r:id="rId51"/>
    <p:sldId id="307" r:id="rId52"/>
    <p:sldId id="288" r:id="rId53"/>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CCFFCC"/>
    <a:srgbClr val="FFFFCC"/>
    <a:srgbClr val="FF9999"/>
    <a:srgbClr val="CCFF99"/>
    <a:srgbClr val="D9F1FF"/>
    <a:srgbClr val="99FF99"/>
    <a:srgbClr val="CCCCFF"/>
    <a:srgbClr val="00FF99"/>
    <a:srgbClr val="FFC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31" autoAdjust="0"/>
    <p:restoredTop sz="94628" autoAdjust="0"/>
  </p:normalViewPr>
  <p:slideViewPr>
    <p:cSldViewPr>
      <p:cViewPr varScale="1">
        <p:scale>
          <a:sx n="85" d="100"/>
          <a:sy n="85" d="100"/>
        </p:scale>
        <p:origin x="-1234"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85BCCA31-B7ED-4C5C-97A5-CB03EEB8DBF6}" type="datetimeFigureOut">
              <a:rPr lang="en-US" smtClean="0"/>
              <a:pPr/>
              <a:t>1/2/2017</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6D77B086-BCB9-46A1-9875-7B52FD42649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a:xfrm>
            <a:off x="152400" y="6400800"/>
            <a:ext cx="1676400" cy="288925"/>
          </a:xfrm>
        </p:spPr>
        <p:txBody>
          <a:bodyPr/>
          <a:lstStyle>
            <a:lvl1pPr>
              <a:defRPr sz="1400">
                <a:solidFill>
                  <a:schemeClr val="tx1"/>
                </a:solidFill>
              </a:defRPr>
            </a:lvl1pPr>
          </a:lstStyle>
          <a:p>
            <a:r>
              <a:rPr lang="en-US" dirty="0" smtClean="0"/>
              <a:t>4/22/2013</a:t>
            </a:r>
            <a:endParaRPr lang="en-US" dirty="0"/>
          </a:p>
        </p:txBody>
      </p:sp>
      <p:sp>
        <p:nvSpPr>
          <p:cNvPr id="19" name="Footer Placeholder 18"/>
          <p:cNvSpPr>
            <a:spLocks noGrp="1"/>
          </p:cNvSpPr>
          <p:nvPr>
            <p:ph type="ftr" sz="quarter" idx="11"/>
          </p:nvPr>
        </p:nvSpPr>
        <p:spPr>
          <a:xfrm>
            <a:off x="2362200" y="6400800"/>
            <a:ext cx="2895600" cy="288925"/>
          </a:xfrm>
        </p:spPr>
        <p:txBody>
          <a:bodyPr/>
          <a:lstStyle>
            <a:lvl1pPr>
              <a:defRPr sz="1400">
                <a:solidFill>
                  <a:schemeClr val="tx1"/>
                </a:solidFill>
              </a:defRPr>
            </a:lvl1pPr>
          </a:lstStyle>
          <a:p>
            <a:r>
              <a:rPr lang="en-US" dirty="0" smtClean="0"/>
              <a:t>www.freedomforallseasons.org</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r>
              <a:rPr lang="en-US" dirty="0" smtClean="0"/>
              <a:t>4/22/2013</a:t>
            </a:r>
            <a:endParaRPr lang="en-US" dirty="0"/>
          </a:p>
        </p:txBody>
      </p:sp>
      <p:sp>
        <p:nvSpPr>
          <p:cNvPr id="2" name="Footer Placeholder 1"/>
          <p:cNvSpPr>
            <a:spLocks noGrp="1"/>
          </p:cNvSpPr>
          <p:nvPr>
            <p:ph type="ftr" sz="quarter" idx="11"/>
          </p:nvPr>
        </p:nvSpPr>
        <p:spPr/>
        <p:txBody>
          <a:bodyPr/>
          <a:lstStyle/>
          <a:p>
            <a:r>
              <a:rPr lang="en-US" dirty="0" smtClean="0"/>
              <a:t>www.freedomforallseasons.org</a:t>
            </a:r>
            <a:endParaRPr lang="en-US" dirty="0"/>
          </a:p>
        </p:txBody>
      </p:sp>
      <p:sp>
        <p:nvSpPr>
          <p:cNvPr id="8" name="TextBox 7"/>
          <p:cNvSpPr txBox="1"/>
          <p:nvPr userDrawn="1"/>
        </p:nvSpPr>
        <p:spPr>
          <a:xfrm>
            <a:off x="6858000" y="6324600"/>
            <a:ext cx="1447800" cy="307777"/>
          </a:xfrm>
          <a:prstGeom prst="rect">
            <a:avLst/>
          </a:prstGeom>
          <a:noFill/>
        </p:spPr>
        <p:txBody>
          <a:bodyPr wrap="square" rtlCol="0">
            <a:spAutoFit/>
          </a:bodyPr>
          <a:lstStyle/>
          <a:p>
            <a:r>
              <a:rPr lang="en-US" sz="1400" dirty="0" smtClean="0">
                <a:solidFill>
                  <a:schemeClr val="tx1"/>
                </a:solidFill>
              </a:rPr>
              <a:t>Slide </a:t>
            </a:r>
            <a:fld id="{AC69DFFC-D738-486D-B3C4-A49D00FF0A09}" type="slidenum">
              <a:rPr lang="en-US" sz="1400" smtClean="0">
                <a:solidFill>
                  <a:schemeClr val="tx1"/>
                </a:solidFill>
              </a:rPr>
              <a:pPr/>
              <a:t>‹#›</a:t>
            </a:fld>
            <a:r>
              <a:rPr lang="en-US" sz="1400" dirty="0" smtClean="0">
                <a:solidFill>
                  <a:schemeClr val="tx1"/>
                </a:solidFill>
              </a:rPr>
              <a:t> of 52</a:t>
            </a:r>
            <a:endParaRPr lang="en-US" sz="1400" dirty="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dirty="0" smtClean="0"/>
              <a:t>Click to edit Master title style</a:t>
            </a:r>
            <a:endParaRPr kumimoji="0" lang="en-US" dirty="0"/>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1" name="Date Placeholder 20"/>
          <p:cNvSpPr>
            <a:spLocks noGrp="1"/>
          </p:cNvSpPr>
          <p:nvPr>
            <p:ph type="dt" sz="half" idx="10"/>
          </p:nvPr>
        </p:nvSpPr>
        <p:spPr>
          <a:xfrm>
            <a:off x="457200" y="6400800"/>
            <a:ext cx="1371600" cy="288925"/>
          </a:xfrm>
        </p:spPr>
        <p:txBody>
          <a:bodyPr/>
          <a:lstStyle>
            <a:lvl1pPr>
              <a:defRPr sz="1400">
                <a:solidFill>
                  <a:schemeClr val="tx1"/>
                </a:solidFill>
              </a:defRPr>
            </a:lvl1pPr>
          </a:lstStyle>
          <a:p>
            <a:r>
              <a:rPr lang="en-US" dirty="0" smtClean="0"/>
              <a:t>4/22/2013</a:t>
            </a:r>
            <a:endParaRPr lang="en-US" dirty="0"/>
          </a:p>
        </p:txBody>
      </p:sp>
      <p:sp>
        <p:nvSpPr>
          <p:cNvPr id="10" name="Footer Placeholder 9"/>
          <p:cNvSpPr>
            <a:spLocks noGrp="1"/>
          </p:cNvSpPr>
          <p:nvPr>
            <p:ph type="ftr" sz="quarter" idx="11"/>
          </p:nvPr>
        </p:nvSpPr>
        <p:spPr>
          <a:xfrm>
            <a:off x="3124200" y="6400800"/>
            <a:ext cx="2667000" cy="288925"/>
          </a:xfrm>
        </p:spPr>
        <p:txBody>
          <a:bodyPr/>
          <a:lstStyle>
            <a:lvl1pPr>
              <a:defRPr sz="1400">
                <a:solidFill>
                  <a:schemeClr val="tx1"/>
                </a:solidFill>
              </a:defRPr>
            </a:lvl1pPr>
          </a:lstStyle>
          <a:p>
            <a:r>
              <a:rPr lang="en-US" dirty="0" smtClean="0"/>
              <a:t>www.freedomforallseasons.org</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a:xfrm>
            <a:off x="381000" y="6400800"/>
            <a:ext cx="1295400" cy="288925"/>
          </a:xfrm>
        </p:spPr>
        <p:txBody>
          <a:bodyPr/>
          <a:lstStyle>
            <a:lvl1pPr>
              <a:defRPr sz="1400">
                <a:solidFill>
                  <a:schemeClr val="tx1"/>
                </a:solidFill>
              </a:defRPr>
            </a:lvl1pPr>
          </a:lstStyle>
          <a:p>
            <a:r>
              <a:rPr lang="en-US" dirty="0" smtClean="0"/>
              <a:t>4/22/2013</a:t>
            </a:r>
            <a:endParaRPr lang="en-US" dirty="0"/>
          </a:p>
        </p:txBody>
      </p:sp>
      <p:sp>
        <p:nvSpPr>
          <p:cNvPr id="21" name="Footer Placeholder 20"/>
          <p:cNvSpPr>
            <a:spLocks noGrp="1"/>
          </p:cNvSpPr>
          <p:nvPr>
            <p:ph type="ftr" sz="quarter" idx="11"/>
          </p:nvPr>
        </p:nvSpPr>
        <p:spPr>
          <a:xfrm>
            <a:off x="3200400" y="6400800"/>
            <a:ext cx="2743200" cy="288925"/>
          </a:xfrm>
        </p:spPr>
        <p:txBody>
          <a:bodyPr/>
          <a:lstStyle>
            <a:lvl1pPr>
              <a:defRPr sz="1400">
                <a:solidFill>
                  <a:schemeClr val="tx1"/>
                </a:solidFill>
              </a:defRPr>
            </a:lvl1pPr>
          </a:lstStyle>
          <a:p>
            <a:r>
              <a:rPr lang="en-US" dirty="0" smtClean="0"/>
              <a:t>www.freedomforallseasons.org</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04800" y="6400800"/>
            <a:ext cx="1295400" cy="288925"/>
          </a:xfrm>
        </p:spPr>
        <p:txBody>
          <a:bodyPr/>
          <a:lstStyle>
            <a:lvl1pPr>
              <a:defRPr sz="1400">
                <a:solidFill>
                  <a:schemeClr val="tx1"/>
                </a:solidFill>
              </a:defRPr>
            </a:lvl1pPr>
          </a:lstStyle>
          <a:p>
            <a:r>
              <a:rPr lang="en-US" dirty="0" smtClean="0"/>
              <a:t>4/22/2013</a:t>
            </a:r>
            <a:endParaRPr lang="en-US" dirty="0"/>
          </a:p>
        </p:txBody>
      </p:sp>
      <p:sp>
        <p:nvSpPr>
          <p:cNvPr id="24" name="Footer Placeholder 23"/>
          <p:cNvSpPr>
            <a:spLocks noGrp="1"/>
          </p:cNvSpPr>
          <p:nvPr>
            <p:ph type="ftr" sz="quarter" idx="11"/>
          </p:nvPr>
        </p:nvSpPr>
        <p:spPr>
          <a:xfrm>
            <a:off x="3276600" y="6400800"/>
            <a:ext cx="2590800" cy="288925"/>
          </a:xfrm>
        </p:spPr>
        <p:txBody>
          <a:bodyPr/>
          <a:lstStyle>
            <a:lvl1pPr>
              <a:defRPr sz="1400">
                <a:solidFill>
                  <a:schemeClr val="tx1"/>
                </a:solidFill>
              </a:defRPr>
            </a:lvl1pPr>
          </a:lstStyle>
          <a:p>
            <a:r>
              <a:rPr lang="en-US" dirty="0" smtClean="0"/>
              <a:t>www.freedomforallseasons.org</a:t>
            </a:r>
            <a:endParaRPr lang="en-US" dirty="0"/>
          </a:p>
        </p:txBody>
      </p:sp>
      <p:sp>
        <p:nvSpPr>
          <p:cNvPr id="5" name="TextBox 4"/>
          <p:cNvSpPr txBox="1"/>
          <p:nvPr userDrawn="1"/>
        </p:nvSpPr>
        <p:spPr>
          <a:xfrm>
            <a:off x="6781800" y="6400800"/>
            <a:ext cx="1676400" cy="307777"/>
          </a:xfrm>
          <a:prstGeom prst="rect">
            <a:avLst/>
          </a:prstGeom>
          <a:noFill/>
        </p:spPr>
        <p:txBody>
          <a:bodyPr wrap="square" rtlCol="0">
            <a:spAutoFit/>
          </a:bodyPr>
          <a:lstStyle/>
          <a:p>
            <a:r>
              <a:rPr lang="en-US" sz="1400" dirty="0" smtClean="0">
                <a:solidFill>
                  <a:schemeClr val="tx1"/>
                </a:solidFill>
              </a:rPr>
              <a:t>Slide </a:t>
            </a:r>
            <a:fld id="{E42E8034-D2EB-48B6-A5AA-A93C9C7C7BEE}" type="slidenum">
              <a:rPr lang="en-US" sz="1400" smtClean="0">
                <a:solidFill>
                  <a:schemeClr val="tx1"/>
                </a:solidFill>
              </a:rPr>
              <a:pPr/>
              <a:t>‹#›</a:t>
            </a:fld>
            <a:r>
              <a:rPr lang="en-US" sz="1400" dirty="0" smtClean="0">
                <a:solidFill>
                  <a:schemeClr val="tx1"/>
                </a:solidFill>
              </a:rPr>
              <a:t> of 52</a:t>
            </a:r>
            <a:endParaRPr lang="en-US" sz="1400"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152400" y="6324600"/>
            <a:ext cx="1371600" cy="288925"/>
          </a:xfrm>
          <a:prstGeom prst="rect">
            <a:avLst/>
          </a:prstGeom>
        </p:spPr>
        <p:txBody>
          <a:bodyPr vert="horz"/>
          <a:lstStyle>
            <a:lvl1pPr algn="l" eaLnBrk="1" latinLnBrk="0" hangingPunct="1">
              <a:defRPr kumimoji="0" sz="1400">
                <a:solidFill>
                  <a:schemeClr val="tx1"/>
                </a:solidFill>
              </a:defRPr>
            </a:lvl1pPr>
          </a:lstStyle>
          <a:p>
            <a:r>
              <a:rPr lang="en-US" dirty="0" smtClean="0"/>
              <a:t>4/22/2013</a:t>
            </a:r>
            <a:endParaRPr lang="en-US" dirty="0"/>
          </a:p>
        </p:txBody>
      </p:sp>
      <p:sp>
        <p:nvSpPr>
          <p:cNvPr id="28" name="Footer Placeholder 27"/>
          <p:cNvSpPr>
            <a:spLocks noGrp="1"/>
          </p:cNvSpPr>
          <p:nvPr>
            <p:ph type="ftr" sz="quarter" idx="3"/>
          </p:nvPr>
        </p:nvSpPr>
        <p:spPr>
          <a:xfrm>
            <a:off x="2895600" y="6324600"/>
            <a:ext cx="2667000" cy="288925"/>
          </a:xfrm>
          <a:prstGeom prst="rect">
            <a:avLst/>
          </a:prstGeom>
        </p:spPr>
        <p:txBody>
          <a:bodyPr vert="horz"/>
          <a:lstStyle>
            <a:lvl1pPr algn="r" eaLnBrk="1" latinLnBrk="0" hangingPunct="1">
              <a:defRPr kumimoji="0" sz="1400">
                <a:solidFill>
                  <a:schemeClr val="tx1"/>
                </a:solidFill>
              </a:defRPr>
            </a:lvl1pPr>
          </a:lstStyle>
          <a:p>
            <a:r>
              <a:rPr lang="en-US" dirty="0" smtClean="0"/>
              <a:t>www.freedomforallseasons.org</a:t>
            </a:r>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TextBox 12"/>
          <p:cNvSpPr txBox="1"/>
          <p:nvPr userDrawn="1"/>
        </p:nvSpPr>
        <p:spPr>
          <a:xfrm>
            <a:off x="6781800" y="6324600"/>
            <a:ext cx="1447800" cy="307777"/>
          </a:xfrm>
          <a:prstGeom prst="rect">
            <a:avLst/>
          </a:prstGeom>
          <a:noFill/>
        </p:spPr>
        <p:txBody>
          <a:bodyPr wrap="square" rtlCol="0">
            <a:spAutoFit/>
          </a:bodyPr>
          <a:lstStyle/>
          <a:p>
            <a:r>
              <a:rPr lang="en-US" sz="1400" dirty="0" smtClean="0">
                <a:solidFill>
                  <a:schemeClr val="tx1"/>
                </a:solidFill>
              </a:rPr>
              <a:t>Slide </a:t>
            </a:r>
            <a:fld id="{804C7290-50B1-469A-A4B8-D8D092127F17}" type="slidenum">
              <a:rPr lang="en-US" sz="1400" smtClean="0">
                <a:solidFill>
                  <a:schemeClr val="tx1"/>
                </a:solidFill>
              </a:rPr>
              <a:pPr/>
              <a:t>‹#›</a:t>
            </a:fld>
            <a:r>
              <a:rPr lang="en-US" sz="1400" dirty="0" smtClean="0">
                <a:solidFill>
                  <a:schemeClr val="tx1"/>
                </a:solidFill>
              </a:rPr>
              <a:t> of 52</a:t>
            </a:r>
            <a:endParaRPr lang="en-US" sz="140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6" r:id="rId3"/>
    <p:sldLayoutId id="2147483678" r:id="rId4"/>
    <p:sldLayoutId id="2147483679" r:id="rId5"/>
  </p:sldLayoutIdLst>
  <p:hf sldNum="0" hdr="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americanfreedomwatchradio.com/wp-content/uploads/downloads/2012/10/21signs.pdf"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freedomforallseasons.org/FreedomFromFishMyths.dwt.asp" TargetMode="External"/><Relationship Id="rId2" Type="http://schemas.openxmlformats.org/officeDocument/2006/relationships/image" Target="../media/image17.jpeg"/><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user/VFiveVs" TargetMode="External"/><Relationship Id="rId2" Type="http://schemas.openxmlformats.org/officeDocument/2006/relationships/hyperlink" Target="http://www.courierherald.com/news/201065101.html" TargetMode="External"/><Relationship Id="rId1" Type="http://schemas.openxmlformats.org/officeDocument/2006/relationships/slideLayout" Target="../slideLayouts/slideLayout3.xml"/><Relationship Id="rId4" Type="http://schemas.openxmlformats.org/officeDocument/2006/relationships/hyperlink" Target="http://www.freedomforallseasons.org/MunicipalCorporationsMaterial/2011-09-23%20Supreme%20Court%20Decision%20On%20Private%20Property%20Rights%20And%20The%20Southeastern%20Ecological%20Framework%20Report.ht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freedomforallseasons.org/MunicipalCorporationsMaterial/Population%20Compare%20States%20Counties%20Cities.xls"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freedomforallseasons.org/FreedomFromDefactoLaws.asp"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laffercenter.com/arthur-laffer/the-laffer-curve/" TargetMode="External"/><Relationship Id="rId1" Type="http://schemas.openxmlformats.org/officeDocument/2006/relationships/slideLayout" Target="../slideLayouts/slideLayout3.xml"/><Relationship Id="rId4" Type="http://schemas.openxmlformats.org/officeDocument/2006/relationships/hyperlink" Target="http://www.freedomforallseasons.org/FreedomFromDefactoLaws.asphttp:/mises.org/daily/6381/President-Coolidge-and-the-Laffer-Curv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freedomforallseasons.org/FreedomFromMunicipalCorporations.html" TargetMode="External"/><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hyperlink" Target="http://www.freedomforallseasons.org/ParkTakings/2012-03-20%20Write%20a%20LetterTo%20Stop%20Land%20Transfers%20From%20Local%20To%20Global.pdf" TargetMode="External"/><Relationship Id="rId13" Type="http://schemas.openxmlformats.org/officeDocument/2006/relationships/hyperlink" Target="http://www.freedomforallseasons.org/ParkTakings/2011-11-01%20San%20Rafael%20neighbors%20continue%20to%20debate%20merits%20of%20baseball%20in%20their%20town.mht" TargetMode="External"/><Relationship Id="rId18" Type="http://schemas.openxmlformats.org/officeDocument/2006/relationships/hyperlink" Target="http://www.freedomforallseasons.org/ParkTakings/Greenway_lawsuit.pdf" TargetMode="External"/><Relationship Id="rId26" Type="http://schemas.openxmlformats.org/officeDocument/2006/relationships/hyperlink" Target="http://www.freedomforallseasons.org/ParkTakings/John%20James%20McFarland%20v.%20U.S.%20Park%20Service.pdf" TargetMode="External"/><Relationship Id="rId3" Type="http://schemas.openxmlformats.org/officeDocument/2006/relationships/hyperlink" Target="http://www.freedomforallseasons.org/ParkTakings/2013-01-29%20Parks,%20Property%20Rights,%20And%20The%20Possibilities%20Of%20The%20Private%20Law.pdf" TargetMode="External"/><Relationship Id="rId21" Type="http://schemas.openxmlformats.org/officeDocument/2006/relationships/hyperlink" Target="http://www.freedomforallseasons.org/EmbattledPropertyOwnerStories/King%20County%20Washington%20Forecloses%20on%2011%20Rural%20Property%20Owners%20Access%20Road.pdf" TargetMode="External"/><Relationship Id="rId7" Type="http://schemas.openxmlformats.org/officeDocument/2006/relationships/hyperlink" Target="http://www.freedomforallseasons.org/CriticalAreaOrdinanceMythEmail/2012-04-05%20National%20Monument%20issue%20-%20San%20Juan%20Island%20County%20Council%20voted%206%20to%200%20To%20Include%20BLM%20Lands.htm" TargetMode="External"/><Relationship Id="rId12" Type="http://schemas.openxmlformats.org/officeDocument/2006/relationships/hyperlink" Target="http://www.freedomforallseasons.org/ParkTakings/2011-11-01%20Tort%20Law%20-%20Sports%20Law.mht" TargetMode="External"/><Relationship Id="rId17" Type="http://schemas.openxmlformats.org/officeDocument/2006/relationships/hyperlink" Target="http://www.freedomforallseasons.org/ParkTakings/2011-06-25%20Facelift%20or%20Theft.pdf" TargetMode="External"/><Relationship Id="rId25" Type="http://schemas.openxmlformats.org/officeDocument/2006/relationships/hyperlink" Target="http://www.freedomforallseasons.org/ParkTakings/80%20Years%20of%20National%20Park%20Service%20Abuse.pdf" TargetMode="External"/><Relationship Id="rId2" Type="http://schemas.openxmlformats.org/officeDocument/2006/relationships/hyperlink" Target="http://www.parks.wa.gov/Beyond2013/" TargetMode="External"/><Relationship Id="rId16" Type="http://schemas.openxmlformats.org/officeDocument/2006/relationships/hyperlink" Target="http://www.freedomforallseasons.org/ParkTakings/2011-10-14%20Bike%20trail%20impacts%20property%20values.pdf" TargetMode="External"/><Relationship Id="rId20" Type="http://schemas.openxmlformats.org/officeDocument/2006/relationships/hyperlink" Target="http://www.freedomforallseasons.org/RailsToTrailsTakings/Urgent%20Process%20Improvement%20Property%20Rights%20Demands%20For%20Parks%20&amp;%20Trails.pdf" TargetMode="External"/><Relationship Id="rId29" Type="http://schemas.openxmlformats.org/officeDocument/2006/relationships/hyperlink" Target="http://usparks.about.com/blparklands-oz.htm" TargetMode="External"/><Relationship Id="rId1" Type="http://schemas.openxmlformats.org/officeDocument/2006/relationships/slideLayout" Target="../slideLayouts/slideLayout5.xml"/><Relationship Id="rId6" Type="http://schemas.openxmlformats.org/officeDocument/2006/relationships/hyperlink" Target="http://www.freedomforallseasons.org/CriticalAreaOrdinanceMythEmail/2012-05-12%20Re.%20Global%20to%20National%20to%20Local%20Park%20Takings.htm" TargetMode="External"/><Relationship Id="rId11" Type="http://schemas.openxmlformats.org/officeDocument/2006/relationships/hyperlink" Target="http://www.freedomforallseasons.org/ParkTakings/2011-11-01%20The%20Post-Postal%20Society%20-%20%7bIf%20We%20Do%20Not%20Need%20Public%20Postal%20Service%20We%20Definitely%20Do%20Not%20Need%20Public%20Parks%7d.mht" TargetMode="External"/><Relationship Id="rId24" Type="http://schemas.openxmlformats.org/officeDocument/2006/relationships/hyperlink" Target="file:///C:\Documents%20and%20Settings\Jack\My%20Documents\My%20Website\FreedomForAllSeasonsRoot\Embattled%20Property%20Owner%20Stories\10-30-09%20National%20Park%20Service%20Bad%20Neighbor.pdf" TargetMode="External"/><Relationship Id="rId5" Type="http://schemas.openxmlformats.org/officeDocument/2006/relationships/hyperlink" Target="http://www.freedomforallseasons.org/ParkTakings/2012-07-11%20Request%20For%20Info%20re.%20Private%20Property%20Selling%20Problems%20Around%20Parks,%20National%20Monuments,%20Conservaton%20Areas.htm" TargetMode="External"/><Relationship Id="rId15" Type="http://schemas.openxmlformats.org/officeDocument/2006/relationships/hyperlink" Target="http://www.freedomforallseasons.org/ParkTakings/2011-10-17%20PARKS,%20PROPERTY%20RIGHTS,%20AND%20THE%20POSSIBILITIES%20OF%20THE%20PRIVATE%20LAW.mht" TargetMode="External"/><Relationship Id="rId23" Type="http://schemas.openxmlformats.org/officeDocument/2006/relationships/hyperlink" Target="http://www.freedomforallseasons.org/ParkTakings/Adverse%20Possession%20Law.mht" TargetMode="External"/><Relationship Id="rId28" Type="http://schemas.openxmlformats.org/officeDocument/2006/relationships/hyperlink" Target="http://www.parks.wa.gov/centennial2013/" TargetMode="External"/><Relationship Id="rId10" Type="http://schemas.openxmlformats.org/officeDocument/2006/relationships/hyperlink" Target="http://www.mrsc.org/subjects/parks/facilpg.aspx" TargetMode="External"/><Relationship Id="rId19" Type="http://schemas.openxmlformats.org/officeDocument/2006/relationships/hyperlink" Target="http://www.freedomforallseasons.org/EmbattledPropertyOwnerStories/2010-11-01%20Dr.%20Edwin%20Vieira,%20Jr.%20on%20the%20Failure%20of%20the%20Public%20Sector,%20the%20Coming%20MIlitary%20Crackdown.pdf" TargetMode="External"/><Relationship Id="rId4" Type="http://schemas.openxmlformats.org/officeDocument/2006/relationships/hyperlink" Target="http://www.freedomforallseasons.org/ParkTakings/2013-01-27%20Courts%20throw%20out%20gun%20ban%20in%20city%20parks%20throughout%20state%20-%20The%20Western%20Front%20News.mht" TargetMode="External"/><Relationship Id="rId9" Type="http://schemas.openxmlformats.org/officeDocument/2006/relationships/hyperlink" Target="https://us2.startpage.com/do/metasearch.pl?query=tom+deweese+parks+heritage+takings&amp;cat=web&amp;pl=ie&amp;language=english" TargetMode="External"/><Relationship Id="rId14" Type="http://schemas.openxmlformats.org/officeDocument/2006/relationships/hyperlink" Target="http://www.freedomforallseasons.org/ParkTakings/2011-11-01%20Baseball%20Sound%20Systems%20Acoustics.pdf" TargetMode="External"/><Relationship Id="rId22" Type="http://schemas.openxmlformats.org/officeDocument/2006/relationships/hyperlink" Target="http://www.freedomforallseasons.org/ParkTakings/Cooperation%20vs.%20Coordination.pdf" TargetMode="External"/><Relationship Id="rId27" Type="http://schemas.openxmlformats.org/officeDocument/2006/relationships/hyperlink" Target="http://www.freedomforallseasons.org/ParkTakings/12-5-08%20National%20Park%20Gun%20Ban%20partially%20overturned.ht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freedomforallseasons.org/FreedomFromParkTakings.asp"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youtube.com/watch?v=FtC03mySX4Q" TargetMode="External"/><Relationship Id="rId1" Type="http://schemas.openxmlformats.org/officeDocument/2006/relationships/slideLayout" Target="../slideLayouts/slideLayout3.xml"/><Relationship Id="rId5" Type="http://schemas.openxmlformats.org/officeDocument/2006/relationships/hyperlink" Target="http://www.freedomforallseasons.org/FreedomFromRailsToTrailsTakings.asp" TargetMode="External"/><Relationship Id="rId4" Type="http://schemas.openxmlformats.org/officeDocument/2006/relationships/hyperlink" Target="http://www.freedomforallseasons.org/FreedomFromParkTakings.asp"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www.freedomforallseasons.org/FreedomFromALLTaxes.asp"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www.sodahead.com/united-states/the-right-of-travel-vs-drivers-license-revenue-ploy/question-1475649/&#160;" TargetMode="External"/><Relationship Id="rId2" Type="http://schemas.openxmlformats.org/officeDocument/2006/relationships/hyperlink" Target="http://www.businessinsider.com/republican-budget-hypocrisy-2011-7" TargetMode="External"/><Relationship Id="rId1" Type="http://schemas.openxmlformats.org/officeDocument/2006/relationships/slideLayout" Target="../slideLayouts/slideLayout4.xml"/><Relationship Id="rId4" Type="http://schemas.openxmlformats.org/officeDocument/2006/relationships/hyperlink" Target="http://jim.com/freedom.ht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freedomforallseasons.org/FreedomFromTheStateofWashingtonCONstitutionThatNeverWas.asp"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freedomforallseasons.org/FreedomFromTheStateofWashingtonCONstitutionThatNeverWas.asp"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kingcounty.gov/council/legislation.aspx.%20-%20i.e" TargetMode="Externa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8" Type="http://schemas.openxmlformats.org/officeDocument/2006/relationships/hyperlink" Target="http://www.kingcounty.gov/Dembowski.aspx" TargetMode="External"/><Relationship Id="rId13" Type="http://schemas.openxmlformats.org/officeDocument/2006/relationships/hyperlink" Target="mailto:larry.gossett@kingcounty.gov" TargetMode="External"/><Relationship Id="rId18" Type="http://schemas.openxmlformats.org/officeDocument/2006/relationships/hyperlink" Target="http://www.kingcounty.gov/McDermott.aspx" TargetMode="External"/><Relationship Id="rId26" Type="http://schemas.openxmlformats.org/officeDocument/2006/relationships/hyperlink" Target="mailto:kcexec@kingcounty.gov" TargetMode="External"/><Relationship Id="rId3" Type="http://schemas.openxmlformats.org/officeDocument/2006/relationships/hyperlink" Target="http://www.freedomforallseasons.org/FreedomFromRuralCleansingNew.dwt.asp" TargetMode="External"/><Relationship Id="rId21" Type="http://schemas.openxmlformats.org/officeDocument/2006/relationships/hyperlink" Target="mailto:larry.phillips@kingcounty.gov" TargetMode="External"/><Relationship Id="rId7" Type="http://schemas.openxmlformats.org/officeDocument/2006/relationships/image" Target="../media/image37.jpeg"/><Relationship Id="rId12" Type="http://schemas.openxmlformats.org/officeDocument/2006/relationships/hyperlink" Target="http://www.kingcounty.gov/gossett" TargetMode="External"/><Relationship Id="rId17" Type="http://schemas.openxmlformats.org/officeDocument/2006/relationships/hyperlink" Target="mailto:kathy.lambert@kingcounty.gov" TargetMode="External"/><Relationship Id="rId25" Type="http://schemas.openxmlformats.org/officeDocument/2006/relationships/hyperlink" Target="mailto:julia.patterson@kingcounty.gov" TargetMode="External"/><Relationship Id="rId2" Type="http://schemas.openxmlformats.org/officeDocument/2006/relationships/image" Target="../media/image36.png"/><Relationship Id="rId16" Type="http://schemas.openxmlformats.org/officeDocument/2006/relationships/hyperlink" Target="http://www.kingcounty.gov/lambert" TargetMode="External"/><Relationship Id="rId20" Type="http://schemas.openxmlformats.org/officeDocument/2006/relationships/hyperlink" Target="http://www.kingcounty.gov/phillips" TargetMode="External"/><Relationship Id="rId1" Type="http://schemas.openxmlformats.org/officeDocument/2006/relationships/slideLayout" Target="../slideLayouts/slideLayout5.xml"/><Relationship Id="rId6" Type="http://schemas.openxmlformats.org/officeDocument/2006/relationships/hyperlink" Target="http://www.freedomforallseasons.org/EmbattledPropertyOwnerStoriesNew.asp" TargetMode="External"/><Relationship Id="rId11" Type="http://schemas.openxmlformats.org/officeDocument/2006/relationships/hyperlink" Target="mailto:jane.hague@kingcounty.gov" TargetMode="External"/><Relationship Id="rId24" Type="http://schemas.openxmlformats.org/officeDocument/2006/relationships/hyperlink" Target="http://www.kingcounty.gov/patterson" TargetMode="External"/><Relationship Id="rId5" Type="http://schemas.openxmlformats.org/officeDocument/2006/relationships/hyperlink" Target="http://www.freedomforallseasons.org/CurrentPropertyBattles.dwt.asp" TargetMode="External"/><Relationship Id="rId15" Type="http://schemas.openxmlformats.org/officeDocument/2006/relationships/hyperlink" Target="mailto:pete.vonreichbauer@kingcounty.gov" TargetMode="External"/><Relationship Id="rId23" Type="http://schemas.openxmlformats.org/officeDocument/2006/relationships/hyperlink" Target="mailto:reagan.dunn@kingcounty.gov" TargetMode="External"/><Relationship Id="rId10" Type="http://schemas.openxmlformats.org/officeDocument/2006/relationships/hyperlink" Target="http://www.kingcounty.gov/hague" TargetMode="External"/><Relationship Id="rId19" Type="http://schemas.openxmlformats.org/officeDocument/2006/relationships/hyperlink" Target="mailto:joe.mcdermott@kingcounty.gov" TargetMode="External"/><Relationship Id="rId4" Type="http://schemas.openxmlformats.org/officeDocument/2006/relationships/hyperlink" Target="http://www.freedomforallseasons.org/FreedomFromCriticalAreaOrdinanceMythsNew.asp" TargetMode="External"/><Relationship Id="rId9" Type="http://schemas.openxmlformats.org/officeDocument/2006/relationships/hyperlink" Target="mailto:rod.dembowski@kingcounty.gov" TargetMode="External"/><Relationship Id="rId14" Type="http://schemas.openxmlformats.org/officeDocument/2006/relationships/hyperlink" Target="http://www.kingcounty.gov/vonreichbauer" TargetMode="External"/><Relationship Id="rId22" Type="http://schemas.openxmlformats.org/officeDocument/2006/relationships/hyperlink" Target="http://www.kingcounty.gov/dunn"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bigthink.com/ideas/21182"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www.freedomforallseasons.org/FreedomToOwnLandWithAllodialRights.dwt.asp" TargetMode="External"/><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hyperlink" Target="http://www.postsustainabilityinstitute.org/board-of-directors.html"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www.freedomforallseasons.org/TaxFreedomEmail/Property%20Taxes%20on%20the%20Rise%20Across%20America.pdf" TargetMode="External"/><Relationship Id="rId13" Type="http://schemas.openxmlformats.org/officeDocument/2006/relationships/hyperlink" Target="http://www.freedomforallseasons.org/TaxFreedomEmail/Why%20Private%20Property%20Taxes%20Are%20Unconstitutional%20and%20Treasonous%20(Enhanced).pdf" TargetMode="External"/><Relationship Id="rId3" Type="http://schemas.openxmlformats.org/officeDocument/2006/relationships/hyperlink" Target="https://us2.startpage.com/do/metasearch.pl?query=states+repealing+property+taxes&amp;cat=web&amp;pl=ie&amp;language=english" TargetMode="External"/><Relationship Id="rId7" Type="http://schemas.openxmlformats.org/officeDocument/2006/relationships/hyperlink" Target="http://www.freedomforallseasons.org/TaxFreedomEmail/Property%20Taxes%20&amp;%20The%20Slide%20Of%20America%20Into%20Socialism.pdf" TargetMode="External"/><Relationship Id="rId12" Type="http://schemas.openxmlformats.org/officeDocument/2006/relationships/hyperlink" Target="http://www.freedomforallseasons.org/AllodialLandPatentReports/land_patents-allodial_title.pdf" TargetMode="External"/><Relationship Id="rId17" Type="http://schemas.openxmlformats.org/officeDocument/2006/relationships/image" Target="../media/image41.jpeg"/><Relationship Id="rId2" Type="http://schemas.openxmlformats.org/officeDocument/2006/relationships/hyperlink" Target="http://constitution.org/uslaw/uncertain.htm" TargetMode="External"/><Relationship Id="rId16"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hyperlink" Target="http://www.freedomforallseasons.org/TaxFreedomEmail/Property%20tax%20assessment%20law%20ruled%20unconstitutional%20by%20Oklahoma.htm" TargetMode="External"/><Relationship Id="rId11" Type="http://schemas.openxmlformats.org/officeDocument/2006/relationships/hyperlink" Target="http://www.freedomforallseasons.org/Tax%20Freedom%20Email/Rights%20Come%20From%20God%20&amp;%20Cannot%20Be%20Taken%20or%20Taxed%20-%20Privileges%20Come%20From%20Man%20&amp;%20May%20Be%20-%20Learn%20How%20Traps%20are%20Set%20To%20Take%20Our%20Private%20Property.htm" TargetMode="External"/><Relationship Id="rId5" Type="http://schemas.openxmlformats.org/officeDocument/2006/relationships/hyperlink" Target="http://www.freedomforallseasons.org/TaxFreedomEmail/Pennsylvania%20Property%20Tax%20Assessments%20Unconstitutional%20%20Pittsburgh%20Real%20Estate%20Blog%20-%20Pittsburgh%20Homes%20Daily.htm" TargetMode="External"/><Relationship Id="rId15" Type="http://schemas.openxmlformats.org/officeDocument/2006/relationships/hyperlink" Target="http://sccommerce.com/sc-advantage/growth-incentives?gclid=CIui9InT3a4CFeMbQgodyTwCWQ" TargetMode="External"/><Relationship Id="rId10" Type="http://schemas.openxmlformats.org/officeDocument/2006/relationships/hyperlink" Target="http://www.freedomforallseasons.org/TaxFreedomEmail/Washington%20State%20History.mht" TargetMode="External"/><Relationship Id="rId4" Type="http://schemas.openxmlformats.org/officeDocument/2006/relationships/hyperlink" Target="http://www.freedomforallseasons.org/TaxFreedomEmail/Other%20States%20Joining%20Florida%20in%20revolt%20against%20rising%20property%20taxes.htm" TargetMode="External"/><Relationship Id="rId9" Type="http://schemas.openxmlformats.org/officeDocument/2006/relationships/hyperlink" Target="http://www.freedomforallseasons.org/TaxFreedomEmail/Repeal%20of%20Property%20Tax%20Progress%20in%20Indiana.htm" TargetMode="External"/><Relationship Id="rId14" Type="http://schemas.openxmlformats.org/officeDocument/2006/relationships/hyperlink" Target="http://www.freedomforallseasons.org/AllodialLandPatentReports/The%20Beginning%20Of%20The%20Lie.pd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www.kingcounty.gov/%20Assessor/%20Reports/%20AnnualReports/%20~/%20media/%20Assessor/%20AnnualReports/%202010/%2010PIES.ashx"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htrg.com/about.htm" TargetMode="Externa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www.portseattle.org/About/Publications/Documents/CAFR_20110511.pdf" TargetMode="Externa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www.freedomforallseasons.org/ConstitutionThatNeverWas.asp"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www.freedomforallseasons.org/UnalienableRightsNew.asp" TargetMode="External"/><Relationship Id="rId2" Type="http://schemas.openxmlformats.org/officeDocument/2006/relationships/hyperlink" Target="http://www.freedomforallseasons.org/NaturalLawAndNaturalRights.asp" TargetMode="External"/><Relationship Id="rId1" Type="http://schemas.openxmlformats.org/officeDocument/2006/relationships/slideLayout" Target="../slideLayouts/slideLayout3.xml"/><Relationship Id="rId5" Type="http://schemas.openxmlformats.org/officeDocument/2006/relationships/hyperlink" Target="http://www.freedomforallseasons.org/TaxFreedomEmail/Supreme%20Court%20Cases%20re.%20Taxes%20on%20Labor.pdf" TargetMode="External"/><Relationship Id="rId4" Type="http://schemas.openxmlformats.org/officeDocument/2006/relationships/hyperlink" Target="http://www.voluntarytax.info/Taxes_on_labor.htm"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www.cbpp.org/cms/index.cfm?fa=view&amp;id=1321" TargetMode="External"/><Relationship Id="rId1" Type="http://schemas.openxmlformats.org/officeDocument/2006/relationships/slideLayout" Target="../slideLayouts/slideLayout3.xml"/><Relationship Id="rId5" Type="http://schemas.openxmlformats.org/officeDocument/2006/relationships/image" Target="../media/image53.png"/><Relationship Id="rId4" Type="http://schemas.openxmlformats.org/officeDocument/2006/relationships/hyperlink" Target="http://realwashingtonstatebudget.info/index.php?option=com_content&amp;view=article&amp;id=64&amp;Itemid=80"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www.cafr!.com/" TargetMode="External"/><Relationship Id="rId2" Type="http://schemas.openxmlformats.org/officeDocument/2006/relationships/image" Target="../media/image55.png"/><Relationship Id="rId1" Type="http://schemas.openxmlformats.org/officeDocument/2006/relationships/slideLayout" Target="../slideLayouts/slideLayout1.xml"/><Relationship Id="rId4" Type="http://schemas.openxmlformats.org/officeDocument/2006/relationships/hyperlink" Target="http://www.freedomforallseasons.org/WhyPrivatePropertyandWagesCannotBeTaxed.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hyperlink" Target="http://www.canadians.org/publications/CP/2006/autumn/CP_Fall06_DI.pdf"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realwashingtonstatebudget.info/index.php?option=com_content&amp;view=article&amp;id=64&amp;Itemid=80" TargetMode="External"/><Relationship Id="rId2" Type="http://schemas.openxmlformats.org/officeDocument/2006/relationships/image" Target="../media/image56.png"/><Relationship Id="rId1" Type="http://schemas.openxmlformats.org/officeDocument/2006/relationships/slideLayout" Target="../slideLayouts/slideLayout3.xml"/><Relationship Id="rId5" Type="http://schemas.openxmlformats.org/officeDocument/2006/relationships/image" Target="../media/image57.jpeg"/><Relationship Id="rId4" Type="http://schemas.openxmlformats.org/officeDocument/2006/relationships/hyperlink" Target="http://www.cbpp.org/cms/index.cfm?fa=view&amp;id=1321"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8" Type="http://schemas.openxmlformats.org/officeDocument/2006/relationships/hyperlink" Target="http://www.freedomforallseasons.org/ConstitutionThatNeverWasNew.asp" TargetMode="External"/><Relationship Id="rId13" Type="http://schemas.openxmlformats.org/officeDocument/2006/relationships/hyperlink" Target="http://www.freedomforallseasons.org/FreedomFromEndangeredSpeciesMythomania.asp" TargetMode="External"/><Relationship Id="rId18" Type="http://schemas.openxmlformats.org/officeDocument/2006/relationships/hyperlink" Target="http://www.freedomforallseasons.org/FreedomFromManCausedGlobalWarmingMyths.dwt.asp" TargetMode="External"/><Relationship Id="rId26" Type="http://schemas.openxmlformats.org/officeDocument/2006/relationships/hyperlink" Target="http://www.freedomforallseasons.org/FreedomFromUnFederalUnReserveNew.dwt.asp" TargetMode="External"/><Relationship Id="rId3" Type="http://schemas.openxmlformats.org/officeDocument/2006/relationships/hyperlink" Target="http://www.freedomforallseasons.org/MissionStatementNew.asp" TargetMode="External"/><Relationship Id="rId21" Type="http://schemas.openxmlformats.org/officeDocument/2006/relationships/hyperlink" Target="http://www.freedomforallseasons.org/FreedomFromTheStateofWashingtonCONstitutionThatNeverWas.asp" TargetMode="External"/><Relationship Id="rId34" Type="http://schemas.openxmlformats.org/officeDocument/2006/relationships/hyperlink" Target="http://www.freedomforallseasons.org/FreedomFromMediaMonopolyLies.html" TargetMode="External"/><Relationship Id="rId7" Type="http://schemas.openxmlformats.org/officeDocument/2006/relationships/hyperlink" Target="http://www.freedomforallseasons.org/CommonLaw.dwt.asp" TargetMode="External"/><Relationship Id="rId12" Type="http://schemas.openxmlformats.org/officeDocument/2006/relationships/hyperlink" Target="http://www.freedomforallseasons.org/FreedomFromFishMyths.dwt.asp" TargetMode="External"/><Relationship Id="rId17" Type="http://schemas.openxmlformats.org/officeDocument/2006/relationships/hyperlink" Target="http://www.freedomforallseasons.org/Obamanations.dwt.asp" TargetMode="External"/><Relationship Id="rId25" Type="http://schemas.openxmlformats.org/officeDocument/2006/relationships/hyperlink" Target="http://www.freedomforallseasons.org/EmbattledPropertyOwnerStoriesNew.asp" TargetMode="External"/><Relationship Id="rId33" Type="http://schemas.openxmlformats.org/officeDocument/2006/relationships/hyperlink" Target="http://www.freedomforallseasons.org/FreedomFromParkTakings.asp" TargetMode="External"/><Relationship Id="rId2" Type="http://schemas.openxmlformats.org/officeDocument/2006/relationships/hyperlink" Target="http://www.freedomforallseasons.org/" TargetMode="External"/><Relationship Id="rId16" Type="http://schemas.openxmlformats.org/officeDocument/2006/relationships/hyperlink" Target="http://www.freedomforallseasons.org/FreedomFromRoundabouts.asp" TargetMode="External"/><Relationship Id="rId20" Type="http://schemas.openxmlformats.org/officeDocument/2006/relationships/hyperlink" Target="http://www.freedomforallseasons.org/FreedomFromRuralCleansingNew.dwt.asp" TargetMode="External"/><Relationship Id="rId29" Type="http://schemas.openxmlformats.org/officeDocument/2006/relationships/hyperlink" Target="http://www.freedomforallseasons.org/FreedomFromWaterTakings.asp" TargetMode="External"/><Relationship Id="rId1" Type="http://schemas.openxmlformats.org/officeDocument/2006/relationships/slideLayout" Target="../slideLayouts/slideLayout3.xml"/><Relationship Id="rId6" Type="http://schemas.openxmlformats.org/officeDocument/2006/relationships/hyperlink" Target="http://www.freedomforallseasons.org/OrganicLawOfTheUnitedStatesOfAmerica.html" TargetMode="External"/><Relationship Id="rId11" Type="http://schemas.openxmlformats.org/officeDocument/2006/relationships/hyperlink" Target="http://www.freedomforallseasons.org/FreedomFromCriticalAreaOrdinanceMythsNew.asp" TargetMode="External"/><Relationship Id="rId24" Type="http://schemas.openxmlformats.org/officeDocument/2006/relationships/hyperlink" Target="http://www.freedomforallseasons.org/FreedomToOwnLandWithAllodialRights.dwt.asp" TargetMode="External"/><Relationship Id="rId32" Type="http://schemas.openxmlformats.org/officeDocument/2006/relationships/hyperlink" Target="http://www.freedomforallseasons.org/FreedomFromTheBrotherhoodofDarkness.html" TargetMode="External"/><Relationship Id="rId5" Type="http://schemas.openxmlformats.org/officeDocument/2006/relationships/hyperlink" Target="http://www.freedomforallseasons.org/UnalienableRightsNew.dwt.asp" TargetMode="External"/><Relationship Id="rId15" Type="http://schemas.openxmlformats.org/officeDocument/2006/relationships/hyperlink" Target="http://www.freedomforallseasons.org/WorldTradeCenterTowersCollapse.dwt.asp" TargetMode="External"/><Relationship Id="rId23" Type="http://schemas.openxmlformats.org/officeDocument/2006/relationships/hyperlink" Target="http://www.freedomforallseasons.org/FreedomFromALLTaxes.asp" TargetMode="External"/><Relationship Id="rId28" Type="http://schemas.openxmlformats.org/officeDocument/2006/relationships/hyperlink" Target="http://www.freedomforallseasons.org/MustReadMustSubscribeMustSupportMustSee.dwt.asp" TargetMode="External"/><Relationship Id="rId10" Type="http://schemas.openxmlformats.org/officeDocument/2006/relationships/hyperlink" Target="http://www.freedomforallseasons.org/FreedomFromAlternativeEnergyMyths.dwt.asp" TargetMode="External"/><Relationship Id="rId19" Type="http://schemas.openxmlformats.org/officeDocument/2006/relationships/hyperlink" Target="http://www.freedomforallseasons.org/FreedomFromRailsToTrailsTakings.dwt.asp" TargetMode="External"/><Relationship Id="rId31" Type="http://schemas.openxmlformats.org/officeDocument/2006/relationships/hyperlink" Target="http://www.freedomforallseasons.org/ReverseEngineeringEvilEmpires.html" TargetMode="External"/><Relationship Id="rId4" Type="http://schemas.openxmlformats.org/officeDocument/2006/relationships/hyperlink" Target="http://www.freedomforallseasons.org/NaturalLawAndNaturalRights.asp" TargetMode="External"/><Relationship Id="rId9" Type="http://schemas.openxmlformats.org/officeDocument/2006/relationships/hyperlink" Target="http://www.freedomforallseasons.org/CurrentPropertyBattles.dwt.asp" TargetMode="External"/><Relationship Id="rId14" Type="http://schemas.openxmlformats.org/officeDocument/2006/relationships/hyperlink" Target="http://www.freedomforallseasons.org/FreedomFromEnvironmentalExtremism.html" TargetMode="External"/><Relationship Id="rId22" Type="http://schemas.openxmlformats.org/officeDocument/2006/relationships/hyperlink" Target="http://www.freedomforallseasons.org/FreedomToKeepAndBearArms.asp" TargetMode="External"/><Relationship Id="rId27" Type="http://schemas.openxmlformats.org/officeDocument/2006/relationships/hyperlink" Target="http://www.freedomforallseasons.org/FreedomFromKingCountyTheGreatImposter.asp" TargetMode="External"/><Relationship Id="rId30" Type="http://schemas.openxmlformats.org/officeDocument/2006/relationships/hyperlink" Target="http://www.freedomforallseasons.org/FreedomFromDefactoLaws.asp" TargetMode="External"/><Relationship Id="rId35" Type="http://schemas.openxmlformats.org/officeDocument/2006/relationships/hyperlink" Target="http://www.freedomforallseasons.org/Jack'sPoemsOfTheHeart.asp"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kingcounty.gov/environment/stewardship/sustainable-building/transfer-development-rights.aspx" TargetMode="External"/><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americanfreedomwatchradio.com/wp-content/uploads/downloads/2011/08/8-conservation_easement_brochure1.pdf"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hyperlink" Target="file:///C:\Documents%20and%20Settings\Jack\My%20Documents\A%20Website%20of%20Jacks\FreedomForAllSeasonsRoot\RuralCleansing\2012-10-10%20Rejection%20of%20UN%20Agenda%2021%20Ramping%20Up%20Weekend%20Morning%20Buzz.mht" TargetMode="External"/><Relationship Id="rId13" Type="http://schemas.openxmlformats.org/officeDocument/2006/relationships/hyperlink" Target="file:///C:\Documents%20and%20Settings\Jack\My%20Documents\A%20Website%20of%20Jacks\FreedomForAllSeasonsRoot\RuralCleansing\2012-07-11%20Agenda%2021,%20UN's%20Sustainability%20Measure%20Banned%20By%20New%20Hampshire%20House,%20Weighed%20By%20Senate.mht" TargetMode="External"/><Relationship Id="rId3" Type="http://schemas.openxmlformats.org/officeDocument/2006/relationships/hyperlink" Target="http://www.freedomforallseasons.org/RuralCleansing/2013-04-11%20Communities%20Leaving%20UN%20ICLEI.pdf" TargetMode="External"/><Relationship Id="rId7" Type="http://schemas.openxmlformats.org/officeDocument/2006/relationships/hyperlink" Target="file:///C:\Documents%20and%20Settings\Jack\My%20Documents\A%20Website%20of%20Jacks\FreedomForAllSeasonsRoot\RuralCleansing\2012-11-18%20Activist%20Post%20WA%20farmers%20block%20federal%20drones%20and%20Agenda%2021.mht" TargetMode="External"/><Relationship Id="rId12" Type="http://schemas.openxmlformats.org/officeDocument/2006/relationships/hyperlink" Target="file:///C:\Documents%20and%20Settings\Jack\My%20Documents\A%20Website%20of%20Jacks\FreedomForAllSeasonsRoot\RuralCleansing\2012-08-29%20UrbanSurvival170Gallons.pdf" TargetMode="External"/><Relationship Id="rId2" Type="http://schemas.openxmlformats.org/officeDocument/2006/relationships/hyperlink" Target="http://americanpolicy.org/files/ICLEI-list.pdf" TargetMode="External"/><Relationship Id="rId1" Type="http://schemas.openxmlformats.org/officeDocument/2006/relationships/slideLayout" Target="../slideLayouts/slideLayout3.xml"/><Relationship Id="rId6" Type="http://schemas.openxmlformats.org/officeDocument/2006/relationships/hyperlink" Target="file:///C:\Documents%20and%20Settings\Jack\My%20Documents\A%20Website%20of%20Jacks\FreedomForAllSeasonsRoot\RuralCleansing\2012-11-19%20Late%20Post%20Opinion%20%20Misguided%20land-use%20regulations%20push%20middle%20class%20out%20of%20King%20County%20%20Seattle%20Times%20Newspaper.mht" TargetMode="External"/><Relationship Id="rId11" Type="http://schemas.openxmlformats.org/officeDocument/2006/relationships/hyperlink" Target="file:///C:\Documents%20and%20Settings\Jack\My%20Documents\A%20Website%20of%20Jacks\FreedomForAllSeasonsRoot\RuralCleansing\2012-08-29%20White%20House%20Executive%20Order%20On%20Rural%20Council.pdf" TargetMode="External"/><Relationship Id="rId5" Type="http://schemas.openxmlformats.org/officeDocument/2006/relationships/hyperlink" Target="file:///C:\Documents%20and%20Settings\Jack\My%20Documents\A%20Website%20of%20Jacks\FreedomForAllSeasonsRoot\RuralCleansing\2012-12-23%20Alabama%20Protects%20Citizens%20From%20Agenda%2021%20Implementation%20-%20Investors_com.mht" TargetMode="External"/><Relationship Id="rId15" Type="http://schemas.openxmlformats.org/officeDocument/2006/relationships/hyperlink" Target="file:///C:\Documents%20and%20Settings\Jack\My%20Documents\A%20Website%20of%20Jacks\FreedomForAllSeasonsRoot\RuralCleansing\2012-02-03%20IsUrbanPlanningCreeping%20Socialism.pdf" TargetMode="External"/><Relationship Id="rId10" Type="http://schemas.openxmlformats.org/officeDocument/2006/relationships/hyperlink" Target="file:///C:\Documents%20and%20Settings\Jack\My%20Documents\A%20Website%20of%20Jacks\FreedomForAllSeasonsRoot\RuralCleansing\2012-09-20%20Prison%20Planet_com%20&#187;%20U_N_%20Conquers%20Texas.mht" TargetMode="External"/><Relationship Id="rId4" Type="http://schemas.openxmlformats.org/officeDocument/2006/relationships/hyperlink" Target="file:///C:\Documents%20and%20Settings\Jack\My%20Documents\A%20Website%20of%20Jacks\FreedomForAllSeasonsRoot\RuralCleansing\2013-04-01%20Power%20of%20Local%20Municipalities.pdf" TargetMode="External"/><Relationship Id="rId9" Type="http://schemas.openxmlformats.org/officeDocument/2006/relationships/hyperlink" Target="file:///C:\Documents%20and%20Settings\Jack\My%20Documents\A%20Website%20of%20Jacks\FreedomForAllSeasonsRoot\RuralCleansing\2012-09-22%20See%20My%20Comment%20on%20Steve%20Tharinger's%20Facebook%20(while%20it%20lasts).htm" TargetMode="External"/><Relationship Id="rId14" Type="http://schemas.openxmlformats.org/officeDocument/2006/relationships/hyperlink" Target="file:///C:\Documents%20and%20Settings\Jack\My%20Documents\A%20Website%20of%20Jacks\FreedomForAllSeasonsRoot\RuralCleansing\2012-07-11%20UN%20Unveils%20Agreement%20Detailing%20global%20Governance.mh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686800" cy="914400"/>
          </a:xfrm>
        </p:spPr>
        <p:txBody>
          <a:bodyPr>
            <a:normAutofit fontScale="90000"/>
          </a:bodyPr>
          <a:lstStyle/>
          <a:p>
            <a:r>
              <a:rPr lang="en-US" sz="3100" dirty="0" smtClean="0"/>
              <a:t>the dark side of municipal corporations –</a:t>
            </a:r>
            <a:br>
              <a:rPr lang="en-US" sz="3100" dirty="0" smtClean="0"/>
            </a:br>
            <a:r>
              <a:rPr lang="en-US" sz="1800" dirty="0" smtClean="0"/>
              <a:t>how they take private property so they can take more private property</a:t>
            </a:r>
            <a:r>
              <a:rPr lang="en-US" dirty="0" smtClean="0"/>
              <a:t/>
            </a:r>
            <a:br>
              <a:rPr lang="en-US" dirty="0" smtClean="0"/>
            </a:br>
            <a:r>
              <a:rPr lang="en-US" dirty="0" smtClean="0"/>
              <a:t/>
            </a:r>
            <a:br>
              <a:rPr lang="en-US" dirty="0" smtClean="0"/>
            </a:br>
            <a:endParaRPr lang="en-US" sz="1600" dirty="0"/>
          </a:p>
        </p:txBody>
      </p:sp>
      <p:pic>
        <p:nvPicPr>
          <p:cNvPr id="8" name="Picture 7" descr="Sea-Tac-City-Hall.png"/>
          <p:cNvPicPr>
            <a:picLocks noChangeAspect="1"/>
          </p:cNvPicPr>
          <p:nvPr/>
        </p:nvPicPr>
        <p:blipFill>
          <a:blip r:embed="rId2" cstate="print"/>
          <a:stretch>
            <a:fillRect/>
          </a:stretch>
        </p:blipFill>
        <p:spPr>
          <a:xfrm>
            <a:off x="4953000" y="2362200"/>
            <a:ext cx="3562986" cy="2590800"/>
          </a:xfrm>
          <a:prstGeom prst="rect">
            <a:avLst/>
          </a:prstGeom>
        </p:spPr>
      </p:pic>
      <p:sp>
        <p:nvSpPr>
          <p:cNvPr id="9" name="Horizontal Scroll 8"/>
          <p:cNvSpPr/>
          <p:nvPr/>
        </p:nvSpPr>
        <p:spPr>
          <a:xfrm>
            <a:off x="1447800" y="5257800"/>
            <a:ext cx="5638800" cy="103327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“The bird of paradise alights only upon the hand that does not grasp”</a:t>
            </a:r>
          </a:p>
          <a:p>
            <a:r>
              <a:rPr lang="en-US" sz="1400" dirty="0" smtClean="0">
                <a:solidFill>
                  <a:schemeClr val="tx1"/>
                </a:solidFill>
              </a:rPr>
              <a:t>John Berry</a:t>
            </a:r>
            <a:endParaRPr lang="en-US" sz="1400" dirty="0">
              <a:solidFill>
                <a:schemeClr val="tx1"/>
              </a:solidFill>
            </a:endParaRPr>
          </a:p>
        </p:txBody>
      </p:sp>
      <p:sp>
        <p:nvSpPr>
          <p:cNvPr id="10" name="Date Placeholder 9"/>
          <p:cNvSpPr>
            <a:spLocks noGrp="1"/>
          </p:cNvSpPr>
          <p:nvPr>
            <p:ph type="dt" sz="half" idx="10"/>
          </p:nvPr>
        </p:nvSpPr>
        <p:spPr/>
        <p:txBody>
          <a:bodyPr/>
          <a:lstStyle/>
          <a:p>
            <a:r>
              <a:rPr lang="en-US" dirty="0" smtClean="0"/>
              <a:t>4/22/2013</a:t>
            </a:r>
            <a:endParaRPr lang="en-US" dirty="0"/>
          </a:p>
        </p:txBody>
      </p:sp>
      <p:sp>
        <p:nvSpPr>
          <p:cNvPr id="11" name="Footer Placeholder 10"/>
          <p:cNvSpPr>
            <a:spLocks noGrp="1"/>
          </p:cNvSpPr>
          <p:nvPr>
            <p:ph type="ftr" sz="quarter" idx="11"/>
          </p:nvPr>
        </p:nvSpPr>
        <p:spPr/>
        <p:txBody>
          <a:bodyPr/>
          <a:lstStyle/>
          <a:p>
            <a:r>
              <a:rPr lang="en-US" dirty="0" smtClean="0"/>
              <a:t>www.freedomforallseasons.org</a:t>
            </a:r>
            <a:endParaRPr lang="en-US" dirty="0"/>
          </a:p>
        </p:txBody>
      </p:sp>
      <p:pic>
        <p:nvPicPr>
          <p:cNvPr id="53250" name="Picture 2" descr="King County Administration Building"/>
          <p:cNvPicPr>
            <a:picLocks noChangeAspect="1" noChangeArrowheads="1"/>
          </p:cNvPicPr>
          <p:nvPr/>
        </p:nvPicPr>
        <p:blipFill>
          <a:blip r:embed="rId3" cstate="print"/>
          <a:srcRect/>
          <a:stretch>
            <a:fillRect/>
          </a:stretch>
        </p:blipFill>
        <p:spPr bwMode="auto">
          <a:xfrm>
            <a:off x="609600" y="2209800"/>
            <a:ext cx="3505200" cy="2743200"/>
          </a:xfrm>
          <a:prstGeom prst="rect">
            <a:avLst/>
          </a:prstGeom>
          <a:noFill/>
        </p:spPr>
      </p:pic>
      <p:sp>
        <p:nvSpPr>
          <p:cNvPr id="13" name="TextBox 12"/>
          <p:cNvSpPr txBox="1"/>
          <p:nvPr/>
        </p:nvSpPr>
        <p:spPr>
          <a:xfrm>
            <a:off x="609600" y="1378803"/>
            <a:ext cx="3505200" cy="830997"/>
          </a:xfrm>
          <a:prstGeom prst="rect">
            <a:avLst/>
          </a:prstGeom>
          <a:solidFill>
            <a:schemeClr val="bg1">
              <a:lumMod val="75000"/>
            </a:schemeClr>
          </a:solidFill>
        </p:spPr>
        <p:txBody>
          <a:bodyPr wrap="square" rtlCol="0">
            <a:spAutoFit/>
          </a:bodyPr>
          <a:lstStyle/>
          <a:p>
            <a:r>
              <a:rPr lang="en-US" sz="1600" b="1" dirty="0" smtClean="0"/>
              <a:t>King County Municipal Corporation</a:t>
            </a:r>
          </a:p>
          <a:p>
            <a:r>
              <a:rPr lang="en-US" sz="1600" dirty="0" smtClean="0"/>
              <a:t>500 Fourth Ave.</a:t>
            </a:r>
            <a:br>
              <a:rPr lang="en-US" sz="1600" dirty="0" smtClean="0"/>
            </a:br>
            <a:r>
              <a:rPr lang="en-US" sz="1600" dirty="0" smtClean="0"/>
              <a:t>Seattle, WA 98104</a:t>
            </a:r>
            <a:r>
              <a:rPr lang="en-US" sz="1600" b="1" dirty="0" smtClean="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3810000" cy="685800"/>
          </a:xfrm>
        </p:spPr>
        <p:txBody>
          <a:bodyPr>
            <a:normAutofit/>
          </a:bodyPr>
          <a:lstStyle/>
          <a:p>
            <a:r>
              <a:rPr lang="en-US" sz="1600" dirty="0" smtClean="0"/>
              <a:t>21 signs your community has been infested by un agenda 21</a:t>
            </a:r>
            <a:endParaRPr lang="en-US" sz="2000" dirty="0"/>
          </a:p>
        </p:txBody>
      </p:sp>
      <p:pic>
        <p:nvPicPr>
          <p:cNvPr id="3" name="Picture 2" descr="21-Signs-Agenda-21-Infested.png">
            <a:hlinkClick r:id="rId2"/>
          </p:cNvPr>
          <p:cNvPicPr>
            <a:picLocks noChangeAspect="1"/>
          </p:cNvPicPr>
          <p:nvPr/>
        </p:nvPicPr>
        <p:blipFill>
          <a:blip r:embed="rId3" cstate="print"/>
          <a:stretch>
            <a:fillRect/>
          </a:stretch>
        </p:blipFill>
        <p:spPr>
          <a:xfrm>
            <a:off x="228600" y="838200"/>
            <a:ext cx="8563737" cy="5410200"/>
          </a:xfrm>
          <a:prstGeom prst="rect">
            <a:avLst/>
          </a:prstGeom>
        </p:spPr>
      </p:pic>
      <p:sp>
        <p:nvSpPr>
          <p:cNvPr id="4" name="Horizontal Scroll 3"/>
          <p:cNvSpPr/>
          <p:nvPr/>
        </p:nvSpPr>
        <p:spPr>
          <a:xfrm>
            <a:off x="5257800" y="0"/>
            <a:ext cx="3352800" cy="914400"/>
          </a:xfrm>
          <a:prstGeom prst="horizontalScroll">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“Enlightenment is not imagining figures of light but making the darkness conscious.”</a:t>
            </a:r>
          </a:p>
          <a:p>
            <a:r>
              <a:rPr lang="en-US" sz="1200" dirty="0" smtClean="0">
                <a:solidFill>
                  <a:schemeClr val="tx1"/>
                </a:solidFill>
              </a:rPr>
              <a:t>Carl Gustav Jung, Zen Calendar, 4/7/2013</a:t>
            </a:r>
            <a:endParaRPr lang="en-US" sz="1200" dirty="0">
              <a:solidFill>
                <a:schemeClr val="tx1"/>
              </a:solidFill>
            </a:endParaRPr>
          </a:p>
        </p:txBody>
      </p:sp>
      <p:sp>
        <p:nvSpPr>
          <p:cNvPr id="9" name="Date Placeholder 8"/>
          <p:cNvSpPr>
            <a:spLocks noGrp="1"/>
          </p:cNvSpPr>
          <p:nvPr>
            <p:ph type="dt" sz="half" idx="10"/>
          </p:nvPr>
        </p:nvSpPr>
        <p:spPr/>
        <p:txBody>
          <a:bodyPr/>
          <a:lstStyle/>
          <a:p>
            <a:r>
              <a:rPr lang="en-US" dirty="0" smtClean="0"/>
              <a:t>4/22/2013</a:t>
            </a:r>
            <a:endParaRPr lang="en-US" dirty="0"/>
          </a:p>
        </p:txBody>
      </p:sp>
      <p:sp>
        <p:nvSpPr>
          <p:cNvPr id="10" name="Footer Placeholder 9"/>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3886200" cy="914400"/>
          </a:xfrm>
        </p:spPr>
        <p:txBody>
          <a:bodyPr>
            <a:noAutofit/>
          </a:bodyPr>
          <a:lstStyle/>
          <a:p>
            <a:r>
              <a:rPr lang="en-US" sz="1400" dirty="0" smtClean="0"/>
              <a:t>Just a sample of the private property takings by king county municipal corporation Inc. next door to  Enumclaw Washington </a:t>
            </a:r>
            <a:endParaRPr lang="en-US" sz="1400" dirty="0"/>
          </a:p>
        </p:txBody>
      </p:sp>
      <p:pic>
        <p:nvPicPr>
          <p:cNvPr id="5" name="Content Placeholder 4" descr="Pokadot-Forecloser-Sign-Web.jpg"/>
          <p:cNvPicPr>
            <a:picLocks noGrp="1" noChangeAspect="1"/>
          </p:cNvPicPr>
          <p:nvPr>
            <p:ph sz="half" idx="1"/>
          </p:nvPr>
        </p:nvPicPr>
        <p:blipFill>
          <a:blip r:embed="rId2" cstate="print"/>
          <a:stretch>
            <a:fillRect/>
          </a:stretch>
        </p:blipFill>
        <p:spPr>
          <a:xfrm>
            <a:off x="228601" y="1143000"/>
            <a:ext cx="3733800" cy="3886200"/>
          </a:xfrm>
        </p:spPr>
      </p:pic>
      <p:sp>
        <p:nvSpPr>
          <p:cNvPr id="4" name="Content Placeholder 3"/>
          <p:cNvSpPr>
            <a:spLocks noGrp="1"/>
          </p:cNvSpPr>
          <p:nvPr>
            <p:ph sz="half" idx="2"/>
          </p:nvPr>
        </p:nvSpPr>
        <p:spPr>
          <a:xfrm>
            <a:off x="6324600" y="1524000"/>
            <a:ext cx="2667000" cy="4648200"/>
          </a:xfrm>
        </p:spPr>
        <p:txBody>
          <a:bodyPr>
            <a:noAutofit/>
          </a:bodyPr>
          <a:lstStyle/>
          <a:p>
            <a:pPr marL="182880" indent="-182880">
              <a:lnSpc>
                <a:spcPts val="1200"/>
              </a:lnSpc>
              <a:spcBef>
                <a:spcPts val="600"/>
              </a:spcBef>
              <a:buClrTx/>
              <a:buSzPct val="94000"/>
              <a:buFont typeface="+mj-lt"/>
              <a:buAutoNum type="arabicParenR"/>
            </a:pPr>
            <a:r>
              <a:rPr lang="en-US" sz="1200" dirty="0" smtClean="0"/>
              <a:t>Here is another example of the criminality of King County Municipal Corporation State Inc.  This poor home owner is about 5 minutes from me. While these political and legal hacks in the county steal our wages for their wet dreams for more land, they are systematically plundering the local property owners off their land and homes and businesses. People like Reagan Dunn and his council cronies can glad hand buying up 421,000 acres for $33 million while they put a gun to the head of this home owner and uncountable others for the want of a $20,000 new septic and drain field or whatever the current code is they make up for more revenue.  </a:t>
            </a:r>
          </a:p>
          <a:p>
            <a:pPr marL="182880" indent="-182880">
              <a:lnSpc>
                <a:spcPts val="1200"/>
              </a:lnSpc>
              <a:spcBef>
                <a:spcPts val="600"/>
              </a:spcBef>
              <a:buClrTx/>
              <a:buSzPct val="94000"/>
              <a:buFont typeface="+mj-lt"/>
              <a:buAutoNum type="arabicParenR"/>
            </a:pPr>
            <a:r>
              <a:rPr lang="en-US" sz="1200" dirty="0" smtClean="0"/>
              <a:t>Five minutes from this poor home owner this same King County Monopoly spent $5 million to reroute the mouth of  a tiny creek called </a:t>
            </a:r>
            <a:r>
              <a:rPr lang="en-US" sz="1200" dirty="0" smtClean="0">
                <a:hlinkClick r:id="rId3"/>
              </a:rPr>
              <a:t>Boise Creek </a:t>
            </a:r>
            <a:r>
              <a:rPr lang="en-US" sz="1200" dirty="0" smtClean="0"/>
              <a:t>while shutting down a farm family near me for offering good clean farm entertainment to families.</a:t>
            </a:r>
          </a:p>
          <a:p>
            <a:pPr marL="182880" indent="-182880">
              <a:lnSpc>
                <a:spcPts val="1200"/>
              </a:lnSpc>
              <a:spcBef>
                <a:spcPts val="600"/>
              </a:spcBef>
              <a:buClrTx/>
              <a:buSzPct val="94000"/>
              <a:buNone/>
            </a:pPr>
            <a:r>
              <a:rPr lang="en-US" sz="1200" dirty="0" smtClean="0"/>
              <a:t>  </a:t>
            </a:r>
          </a:p>
          <a:p>
            <a:pPr marL="182880" indent="-182880">
              <a:lnSpc>
                <a:spcPts val="1200"/>
              </a:lnSpc>
              <a:spcBef>
                <a:spcPts val="600"/>
              </a:spcBef>
            </a:pPr>
            <a:endParaRPr lang="en-US" sz="1800" dirty="0"/>
          </a:p>
        </p:txBody>
      </p:sp>
      <p:sp>
        <p:nvSpPr>
          <p:cNvPr id="7" name="Horizontal Scroll 6"/>
          <p:cNvSpPr/>
          <p:nvPr/>
        </p:nvSpPr>
        <p:spPr>
          <a:xfrm>
            <a:off x="4800600" y="-76200"/>
            <a:ext cx="4114800" cy="1219200"/>
          </a:xfrm>
          <a:prstGeom prst="horizontalScroll">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00"/>
              </a:lnSpc>
            </a:pPr>
            <a:r>
              <a:rPr lang="en-US" sz="1100" dirty="0" smtClean="0">
                <a:solidFill>
                  <a:schemeClr val="tx1"/>
                </a:solidFill>
                <a:latin typeface="Calibri" pitchFamily="34" charset="0"/>
              </a:rPr>
              <a:t>“The mission of Bodhidharma’s  journey to the east is to find a man who will not be deceived by men…. Here in my place there is no truth to tell you.  My duty is to lighten the heavy burden of dead weight on your back.  My mission is to free men from their bondages, to cure the sick, and to beat the ghosts out of men…</a:t>
            </a:r>
          </a:p>
          <a:p>
            <a:pPr>
              <a:lnSpc>
                <a:spcPts val="1100"/>
              </a:lnSpc>
            </a:pPr>
            <a:r>
              <a:rPr lang="en-US" sz="1100" dirty="0" smtClean="0">
                <a:solidFill>
                  <a:schemeClr val="tx1"/>
                </a:solidFill>
                <a:latin typeface="Calibri" pitchFamily="34" charset="0"/>
              </a:rPr>
              <a:t>I-Hsuan, Zen Calendar, February 19, 2013</a:t>
            </a:r>
            <a:endParaRPr lang="en-US" sz="1100" dirty="0">
              <a:solidFill>
                <a:schemeClr val="tx1"/>
              </a:solidFill>
              <a:latin typeface="Calibri" pitchFamily="34" charset="0"/>
            </a:endParaRPr>
          </a:p>
        </p:txBody>
      </p:sp>
      <p:pic>
        <p:nvPicPr>
          <p:cNvPr id="10" name="Picture 9" descr="thotpolice.jpeg"/>
          <p:cNvPicPr>
            <a:picLocks noChangeAspect="1"/>
          </p:cNvPicPr>
          <p:nvPr/>
        </p:nvPicPr>
        <p:blipFill>
          <a:blip r:embed="rId4" cstate="print"/>
          <a:stretch>
            <a:fillRect/>
          </a:stretch>
        </p:blipFill>
        <p:spPr>
          <a:xfrm>
            <a:off x="381000" y="4800600"/>
            <a:ext cx="1295400" cy="1943100"/>
          </a:xfrm>
          <a:prstGeom prst="rect">
            <a:avLst/>
          </a:prstGeom>
        </p:spPr>
      </p:pic>
      <p:pic>
        <p:nvPicPr>
          <p:cNvPr id="12" name="Picture 11" descr="IMG_0387R20.jpg"/>
          <p:cNvPicPr>
            <a:picLocks noChangeAspect="1"/>
          </p:cNvPicPr>
          <p:nvPr/>
        </p:nvPicPr>
        <p:blipFill>
          <a:blip r:embed="rId5" cstate="print"/>
          <a:stretch>
            <a:fillRect/>
          </a:stretch>
        </p:blipFill>
        <p:spPr>
          <a:xfrm>
            <a:off x="2819400" y="1295400"/>
            <a:ext cx="3241040" cy="2430780"/>
          </a:xfrm>
          <a:prstGeom prst="rect">
            <a:avLst/>
          </a:prstGeom>
        </p:spPr>
      </p:pic>
      <p:pic>
        <p:nvPicPr>
          <p:cNvPr id="13" name="Picture 12" descr="Extreme-Danger-Web.jpg"/>
          <p:cNvPicPr>
            <a:picLocks noChangeAspect="1"/>
          </p:cNvPicPr>
          <p:nvPr/>
        </p:nvPicPr>
        <p:blipFill>
          <a:blip r:embed="rId6" cstate="print"/>
          <a:stretch>
            <a:fillRect/>
          </a:stretch>
        </p:blipFill>
        <p:spPr>
          <a:xfrm>
            <a:off x="2895600" y="3962400"/>
            <a:ext cx="3200400" cy="2400300"/>
          </a:xfrm>
          <a:prstGeom prst="rect">
            <a:avLst/>
          </a:prstGeom>
        </p:spPr>
      </p:pic>
      <p:sp>
        <p:nvSpPr>
          <p:cNvPr id="14" name="Date Placeholder 13"/>
          <p:cNvSpPr>
            <a:spLocks noGrp="1"/>
          </p:cNvSpPr>
          <p:nvPr>
            <p:ph type="dt" sz="half" idx="10"/>
          </p:nvPr>
        </p:nvSpPr>
        <p:spPr/>
        <p:txBody>
          <a:bodyPr/>
          <a:lstStyle/>
          <a:p>
            <a:r>
              <a:rPr lang="en-US" dirty="0" smtClean="0"/>
              <a:t>4/22/2013</a:t>
            </a:r>
            <a:endParaRPr lang="en-US" dirty="0"/>
          </a:p>
        </p:txBody>
      </p:sp>
      <p:sp>
        <p:nvSpPr>
          <p:cNvPr id="15" name="Footer Placeholder 14"/>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4648200" cy="841248"/>
          </a:xfrm>
        </p:spPr>
        <p:txBody>
          <a:bodyPr>
            <a:noAutofit/>
          </a:bodyPr>
          <a:lstStyle/>
          <a:p>
            <a:r>
              <a:rPr lang="en-US" sz="1200" dirty="0" smtClean="0"/>
              <a:t>Enumclaw municipal corporation  Pats King County Municipal on the back -  says thank you for taking more private property on the backs of local property owners </a:t>
            </a:r>
            <a:br>
              <a:rPr lang="en-US" sz="1200" dirty="0" smtClean="0"/>
            </a:br>
            <a:r>
              <a:rPr lang="en-US" sz="1200" dirty="0" smtClean="0"/>
              <a:t>vs. contrasting reality</a:t>
            </a:r>
            <a:endParaRPr lang="en-US" sz="1200" dirty="0"/>
          </a:p>
        </p:txBody>
      </p:sp>
      <p:sp>
        <p:nvSpPr>
          <p:cNvPr id="3" name="Content Placeholder 2"/>
          <p:cNvSpPr>
            <a:spLocks noGrp="1"/>
          </p:cNvSpPr>
          <p:nvPr>
            <p:ph sz="half" idx="1"/>
          </p:nvPr>
        </p:nvSpPr>
        <p:spPr>
          <a:xfrm>
            <a:off x="228600" y="1143000"/>
            <a:ext cx="3962400" cy="5334000"/>
          </a:xfrm>
          <a:solidFill>
            <a:srgbClr val="CCFFCC"/>
          </a:solidFill>
          <a:ln>
            <a:solidFill>
              <a:schemeClr val="tx1"/>
            </a:solidFill>
          </a:ln>
          <a:effectLst/>
        </p:spPr>
        <p:txBody>
          <a:bodyPr>
            <a:noAutofit/>
          </a:bodyPr>
          <a:lstStyle/>
          <a:p>
            <a:pPr>
              <a:lnSpc>
                <a:spcPts val="1200"/>
              </a:lnSpc>
              <a:buNone/>
            </a:pPr>
            <a:r>
              <a:rPr lang="en-US" sz="1100" b="1" dirty="0" smtClean="0"/>
              <a:t>City of Enumclaw Municipal Corporation Mayor Liz Reynolds </a:t>
            </a:r>
          </a:p>
          <a:p>
            <a:pPr>
              <a:lnSpc>
                <a:spcPts val="1200"/>
              </a:lnSpc>
              <a:buNone/>
            </a:pPr>
            <a:r>
              <a:rPr lang="en-US" sz="1100" b="1" dirty="0" smtClean="0"/>
              <a:t>Syrupy statement to King County Municipal Corporation</a:t>
            </a:r>
          </a:p>
          <a:p>
            <a:pPr marL="182880" indent="-182880">
              <a:lnSpc>
                <a:spcPts val="1200"/>
              </a:lnSpc>
              <a:spcBef>
                <a:spcPts val="0"/>
              </a:spcBef>
              <a:buNone/>
            </a:pPr>
            <a:endParaRPr lang="en-US" sz="1100" dirty="0" smtClean="0"/>
          </a:p>
          <a:p>
            <a:pPr marL="182880" indent="-182880">
              <a:lnSpc>
                <a:spcPts val="1200"/>
              </a:lnSpc>
              <a:spcBef>
                <a:spcPts val="0"/>
              </a:spcBef>
              <a:buNone/>
            </a:pPr>
            <a:r>
              <a:rPr lang="en-US" sz="1100" dirty="0" smtClean="0"/>
              <a:t>Dear Executive Constantine:</a:t>
            </a:r>
          </a:p>
          <a:p>
            <a:pPr marL="182880" indent="-182880">
              <a:lnSpc>
                <a:spcPts val="1200"/>
              </a:lnSpc>
              <a:spcBef>
                <a:spcPts val="0"/>
              </a:spcBef>
              <a:buNone/>
            </a:pPr>
            <a:endParaRPr lang="en-US" sz="1100" dirty="0" smtClean="0"/>
          </a:p>
          <a:p>
            <a:pPr marL="0" indent="0">
              <a:lnSpc>
                <a:spcPts val="1200"/>
              </a:lnSpc>
              <a:spcBef>
                <a:spcPts val="0"/>
              </a:spcBef>
              <a:buNone/>
            </a:pPr>
            <a:r>
              <a:rPr lang="en-US" sz="1100" dirty="0" smtClean="0"/>
              <a:t>I am writing to say thank you for all of the hard work you expended in working with King County Council members Larry Phillips and Reagan Dunn, and others to secure a permanent easement over 43,000 acres of the White River Forest east of the City of Enumclaw. The preservation of the White River Forest has a significant positive impact on the City as well as surrounding communities. I am pleased that the White River Forest agreement preserves hundreds of local forestry jobs while at the same time allowing for the continuation of recreational activities such as horseback riding and hiking that our citizens have engaged in for years on this property.</a:t>
            </a:r>
          </a:p>
          <a:p>
            <a:pPr marL="0" indent="0">
              <a:lnSpc>
                <a:spcPts val="1200"/>
              </a:lnSpc>
              <a:spcBef>
                <a:spcPts val="0"/>
              </a:spcBef>
              <a:buNone/>
            </a:pPr>
            <a:r>
              <a:rPr lang="en-US" sz="1100" dirty="0" smtClean="0"/>
              <a:t>Preservation of the White River Forest is an enhancement to the state and federally recognized Chinook Scenic Byway (SR 410) that runs from Enumclaw to Naches. Those traveling the Byway for recreation or other purposes will now be able to do so without the impingement of urban sprawl and development seen elsewhere in Puget Sound.</a:t>
            </a:r>
          </a:p>
          <a:p>
            <a:pPr marL="0" indent="0">
              <a:lnSpc>
                <a:spcPts val="1200"/>
              </a:lnSpc>
              <a:spcBef>
                <a:spcPts val="0"/>
              </a:spcBef>
              <a:buNone/>
            </a:pPr>
            <a:endParaRPr lang="en-US" sz="1100" dirty="0" smtClean="0"/>
          </a:p>
          <a:p>
            <a:pPr marL="0" indent="0">
              <a:lnSpc>
                <a:spcPts val="1200"/>
              </a:lnSpc>
              <a:spcBef>
                <a:spcPts val="0"/>
              </a:spcBef>
              <a:buNone/>
            </a:pPr>
            <a:r>
              <a:rPr lang="en-US" sz="1100" dirty="0" smtClean="0"/>
              <a:t>As the proposed legislation works its way through the County’s legislative process, I urge you to, if possible, revisit the issue of charging an access fee. Historically, a fee has not been charged to gain access to the property .  It is through your efforts and vision that the White River Forest agreement is now on the doorstep of becoming a reality and a historic achievement in the preservation of rural King County.</a:t>
            </a:r>
          </a:p>
          <a:p>
            <a:pPr marL="0" indent="0">
              <a:lnSpc>
                <a:spcPts val="1200"/>
              </a:lnSpc>
              <a:spcBef>
                <a:spcPts val="0"/>
              </a:spcBef>
              <a:buNone/>
            </a:pPr>
            <a:endParaRPr lang="en-US" sz="1100" dirty="0" smtClean="0"/>
          </a:p>
          <a:p>
            <a:pPr marL="0" indent="0">
              <a:lnSpc>
                <a:spcPts val="1200"/>
              </a:lnSpc>
              <a:spcBef>
                <a:spcPts val="0"/>
              </a:spcBef>
              <a:buNone/>
            </a:pPr>
            <a:r>
              <a:rPr lang="en-US" sz="1100" dirty="0" smtClean="0"/>
              <a:t>My sincere gratitude and best wishes,</a:t>
            </a:r>
          </a:p>
          <a:p>
            <a:pPr marL="0" indent="0">
              <a:lnSpc>
                <a:spcPts val="1200"/>
              </a:lnSpc>
              <a:spcBef>
                <a:spcPts val="0"/>
              </a:spcBef>
              <a:buNone/>
            </a:pPr>
            <a:r>
              <a:rPr lang="en-US" sz="1100" dirty="0" smtClean="0"/>
              <a:t>Mayor Liz Reynolds</a:t>
            </a:r>
          </a:p>
          <a:p>
            <a:pPr marL="0" indent="0">
              <a:lnSpc>
                <a:spcPts val="1200"/>
              </a:lnSpc>
              <a:spcBef>
                <a:spcPts val="0"/>
              </a:spcBef>
              <a:buNone/>
            </a:pPr>
            <a:r>
              <a:rPr lang="en-US" sz="1100" dirty="0" smtClean="0">
                <a:hlinkClick r:id="rId2"/>
              </a:rPr>
              <a:t>http://www.courierherald.com/news/201065101.html</a:t>
            </a:r>
            <a:endParaRPr lang="en-US" sz="1100" dirty="0" smtClean="0"/>
          </a:p>
          <a:p>
            <a:pPr marL="182880" indent="-182880">
              <a:lnSpc>
                <a:spcPts val="1200"/>
              </a:lnSpc>
              <a:spcBef>
                <a:spcPts val="0"/>
              </a:spcBef>
              <a:buNone/>
            </a:pPr>
            <a:endParaRPr lang="en-US" sz="1100" dirty="0"/>
          </a:p>
        </p:txBody>
      </p:sp>
      <p:sp>
        <p:nvSpPr>
          <p:cNvPr id="4" name="Content Placeholder 3"/>
          <p:cNvSpPr>
            <a:spLocks noGrp="1"/>
          </p:cNvSpPr>
          <p:nvPr>
            <p:ph sz="half" idx="2"/>
          </p:nvPr>
        </p:nvSpPr>
        <p:spPr>
          <a:xfrm>
            <a:off x="4343400" y="838200"/>
            <a:ext cx="4648200" cy="5562600"/>
          </a:xfrm>
          <a:solidFill>
            <a:srgbClr val="FFFFCC"/>
          </a:solidFill>
          <a:ln w="12700">
            <a:solidFill>
              <a:srgbClr val="0070C0"/>
            </a:solidFill>
          </a:ln>
        </p:spPr>
        <p:txBody>
          <a:bodyPr>
            <a:normAutofit fontScale="92500"/>
          </a:bodyPr>
          <a:lstStyle/>
          <a:p>
            <a:pPr marL="0" indent="0">
              <a:lnSpc>
                <a:spcPts val="1000"/>
              </a:lnSpc>
              <a:spcBef>
                <a:spcPts val="0"/>
              </a:spcBef>
              <a:buNone/>
            </a:pPr>
            <a:r>
              <a:rPr lang="en-US" sz="1400" b="1" dirty="0" smtClean="0"/>
              <a:t>Contrasting Reality  Example </a:t>
            </a:r>
            <a:r>
              <a:rPr lang="en-US" sz="1100" dirty="0" smtClean="0"/>
              <a:t>-  MORE PRIVATE PROPERTY/AGENDA 21 CONCERNS</a:t>
            </a:r>
          </a:p>
          <a:p>
            <a:pPr marL="0" indent="0">
              <a:lnSpc>
                <a:spcPts val="1000"/>
              </a:lnSpc>
              <a:spcBef>
                <a:spcPts val="0"/>
              </a:spcBef>
              <a:buNone/>
            </a:pPr>
            <a:r>
              <a:rPr lang="en-US" sz="1100" dirty="0" smtClean="0"/>
              <a:t> Robert Burton's Story:</a:t>
            </a:r>
          </a:p>
          <a:p>
            <a:pPr marL="0" indent="0">
              <a:lnSpc>
                <a:spcPts val="1000"/>
              </a:lnSpc>
              <a:spcBef>
                <a:spcPts val="0"/>
              </a:spcBef>
              <a:buNone/>
            </a:pPr>
            <a:r>
              <a:rPr lang="en-US" sz="1100" dirty="0" smtClean="0"/>
              <a:t> </a:t>
            </a:r>
          </a:p>
          <a:p>
            <a:pPr marL="0" indent="0">
              <a:lnSpc>
                <a:spcPts val="1000"/>
              </a:lnSpc>
              <a:spcBef>
                <a:spcPts val="0"/>
              </a:spcBef>
              <a:buNone/>
            </a:pPr>
            <a:r>
              <a:rPr lang="en-US" sz="1100" dirty="0" smtClean="0"/>
              <a:t>“I am just across the state line in Florida.. You may have heard of me...I am under attack by Senator Charlie Dean and other officials in concert with at least three UN NGOs for exposing </a:t>
            </a:r>
            <a:r>
              <a:rPr lang="en-US" sz="1100" u="sng" dirty="0" smtClean="0"/>
              <a:t>many official hands secretly facilitating Agenda 21 while telling constituents and the news media, they have no idea what I am talking about.</a:t>
            </a:r>
          </a:p>
          <a:p>
            <a:pPr marL="0" indent="0">
              <a:lnSpc>
                <a:spcPts val="1000"/>
              </a:lnSpc>
              <a:spcBef>
                <a:spcPts val="0"/>
              </a:spcBef>
              <a:buNone/>
            </a:pPr>
            <a:r>
              <a:rPr lang="en-US" sz="1100" dirty="0" smtClean="0"/>
              <a:t> </a:t>
            </a:r>
          </a:p>
          <a:p>
            <a:pPr marL="0" indent="0">
              <a:lnSpc>
                <a:spcPts val="1000"/>
              </a:lnSpc>
              <a:spcBef>
                <a:spcPts val="0"/>
              </a:spcBef>
              <a:buNone/>
            </a:pPr>
            <a:r>
              <a:rPr lang="en-US" sz="1100" dirty="0" smtClean="0"/>
              <a:t>I have been exposing that their campaigns are endorsed and funded by the UN NGO Network. I have exposed that they are committing Sherman Act and Clayton Act violations in concert with International Corporations to take over entire US based  industries. That they are using the Mitigation Credit Bank to leverage private land to assimilate all  natural resources toward Agenda 21 development schemes.</a:t>
            </a:r>
          </a:p>
          <a:p>
            <a:pPr marL="0" indent="0">
              <a:lnSpc>
                <a:spcPts val="1000"/>
              </a:lnSpc>
              <a:spcBef>
                <a:spcPts val="0"/>
              </a:spcBef>
              <a:buNone/>
            </a:pPr>
            <a:r>
              <a:rPr lang="en-US" sz="1100" dirty="0" smtClean="0"/>
              <a:t> </a:t>
            </a:r>
          </a:p>
          <a:p>
            <a:pPr marL="0" indent="0">
              <a:lnSpc>
                <a:spcPts val="1000"/>
              </a:lnSpc>
              <a:spcBef>
                <a:spcPts val="0"/>
              </a:spcBef>
              <a:buNone/>
            </a:pPr>
            <a:r>
              <a:rPr lang="en-US" sz="1100" dirty="0" smtClean="0"/>
              <a:t>For my expose ,my home was raided and most of the evidence I have collected was stolen by Florida Department of Law Enforcement. Most of my You tubes were pulled from the air.</a:t>
            </a:r>
          </a:p>
          <a:p>
            <a:pPr marL="0" indent="0">
              <a:lnSpc>
                <a:spcPts val="1000"/>
              </a:lnSpc>
              <a:spcBef>
                <a:spcPts val="0"/>
              </a:spcBef>
              <a:buNone/>
            </a:pPr>
            <a:r>
              <a:rPr lang="en-US" sz="1100" dirty="0" smtClean="0"/>
              <a:t> </a:t>
            </a:r>
          </a:p>
          <a:p>
            <a:pPr marL="0" indent="0">
              <a:lnSpc>
                <a:spcPts val="1000"/>
              </a:lnSpc>
              <a:spcBef>
                <a:spcPts val="0"/>
              </a:spcBef>
              <a:buNone/>
            </a:pPr>
            <a:r>
              <a:rPr lang="en-US" sz="1100" dirty="0" smtClean="0"/>
              <a:t>Currently I am being maliciously prosecuted for wire tap charges because I recorded Dean's Chief of Staff in the commission of his official duties ,and with his consent and posted his  Agenda 21 lobbying admissions to You Tube.</a:t>
            </a:r>
          </a:p>
          <a:p>
            <a:pPr marL="0" indent="0">
              <a:lnSpc>
                <a:spcPts val="1000"/>
              </a:lnSpc>
              <a:spcBef>
                <a:spcPts val="0"/>
              </a:spcBef>
              <a:buNone/>
            </a:pPr>
            <a:r>
              <a:rPr lang="en-US" sz="1100" dirty="0" smtClean="0"/>
              <a:t> </a:t>
            </a:r>
          </a:p>
          <a:p>
            <a:pPr marL="0" indent="0">
              <a:lnSpc>
                <a:spcPts val="1000"/>
              </a:lnSpc>
              <a:spcBef>
                <a:spcPts val="0"/>
              </a:spcBef>
              <a:buNone/>
            </a:pPr>
            <a:r>
              <a:rPr lang="en-US" sz="1100" dirty="0" smtClean="0"/>
              <a:t>The You Tubes below will show what I have been doing in Miami Dade with ICLEI Harvey Ruvin. If you watch them you will see why they want me silenced.</a:t>
            </a:r>
          </a:p>
          <a:p>
            <a:pPr marL="0" indent="0">
              <a:lnSpc>
                <a:spcPts val="1000"/>
              </a:lnSpc>
              <a:spcBef>
                <a:spcPts val="0"/>
              </a:spcBef>
              <a:buNone/>
            </a:pPr>
            <a:r>
              <a:rPr lang="en-US" sz="1100" dirty="0" smtClean="0"/>
              <a:t> </a:t>
            </a:r>
          </a:p>
          <a:p>
            <a:pPr marL="0" indent="0">
              <a:lnSpc>
                <a:spcPts val="1000"/>
              </a:lnSpc>
              <a:spcBef>
                <a:spcPts val="0"/>
              </a:spcBef>
              <a:buNone/>
            </a:pPr>
            <a:r>
              <a:rPr lang="en-US" sz="1100" dirty="0" smtClean="0"/>
              <a:t>In 05-6 I was successful in </a:t>
            </a:r>
            <a:r>
              <a:rPr lang="en-US" sz="1100" u="sng" dirty="0" smtClean="0"/>
              <a:t>ousting GARDC Comprehensive development planning from Echols County with the land owners by educating them to the UN being behind what was happening to their property rights. The </a:t>
            </a:r>
            <a:r>
              <a:rPr lang="en-US" sz="1100" dirty="0" smtClean="0"/>
              <a:t>Echols County Attorney ( Warren Turner) was Georgia Conservancy and is operating in Lounds. Sherry Davidson (GARDC) is still your regional affiliate for Agenda 21.. They are Umbrella-ed under NADO National Association of Development Organizations and other UN NGOs. They are the consulting organization for Lounds and Valdosta”</a:t>
            </a:r>
          </a:p>
          <a:p>
            <a:pPr marL="0" indent="0">
              <a:lnSpc>
                <a:spcPts val="1000"/>
              </a:lnSpc>
              <a:spcBef>
                <a:spcPts val="0"/>
              </a:spcBef>
              <a:buNone/>
            </a:pPr>
            <a:r>
              <a:rPr lang="en-US" sz="1100" dirty="0" smtClean="0"/>
              <a:t> </a:t>
            </a:r>
          </a:p>
          <a:p>
            <a:pPr marL="0" indent="0">
              <a:lnSpc>
                <a:spcPts val="1000"/>
              </a:lnSpc>
              <a:spcBef>
                <a:spcPts val="0"/>
              </a:spcBef>
              <a:buNone/>
            </a:pPr>
            <a:r>
              <a:rPr lang="en-US" sz="1100" dirty="0" smtClean="0"/>
              <a:t>Robert Burton's Research (Must View)</a:t>
            </a:r>
          </a:p>
          <a:p>
            <a:pPr marL="0" indent="0">
              <a:lnSpc>
                <a:spcPts val="1000"/>
              </a:lnSpc>
              <a:spcBef>
                <a:spcPts val="0"/>
              </a:spcBef>
              <a:buNone/>
            </a:pPr>
            <a:r>
              <a:rPr lang="en-US" sz="1100" dirty="0" smtClean="0">
                <a:hlinkClick r:id="rId3"/>
              </a:rPr>
              <a:t>http://www.youtube.com/user/VFiveVs#p/u/4/OIepbIsdCnA</a:t>
            </a:r>
            <a:endParaRPr lang="en-US" sz="1100" dirty="0" smtClean="0"/>
          </a:p>
          <a:p>
            <a:pPr marL="0" indent="0">
              <a:lnSpc>
                <a:spcPts val="1000"/>
              </a:lnSpc>
              <a:spcBef>
                <a:spcPts val="0"/>
              </a:spcBef>
              <a:buNone/>
            </a:pPr>
            <a:r>
              <a:rPr lang="en-US" sz="1100" dirty="0" smtClean="0">
                <a:hlinkClick r:id="rId3"/>
              </a:rPr>
              <a:t>http://www.youtube.com/user/VFiveVs#p/u/3/k-kMhEYXNrA</a:t>
            </a:r>
            <a:endParaRPr lang="en-US" sz="1100" dirty="0" smtClean="0"/>
          </a:p>
          <a:p>
            <a:pPr marL="0" indent="0">
              <a:lnSpc>
                <a:spcPts val="1000"/>
              </a:lnSpc>
              <a:spcBef>
                <a:spcPts val="0"/>
              </a:spcBef>
              <a:buNone/>
            </a:pPr>
            <a:r>
              <a:rPr lang="en-US" sz="1100" dirty="0" smtClean="0">
                <a:hlinkClick r:id="rId3"/>
              </a:rPr>
              <a:t>http://www.youtube.com/user/VFiveVs#p/u/2/21vx9_iZSWw</a:t>
            </a:r>
            <a:endParaRPr lang="en-US" sz="1100" dirty="0" smtClean="0"/>
          </a:p>
          <a:p>
            <a:pPr marL="0" indent="0">
              <a:lnSpc>
                <a:spcPts val="1000"/>
              </a:lnSpc>
              <a:spcBef>
                <a:spcPts val="0"/>
              </a:spcBef>
              <a:buNone/>
            </a:pPr>
            <a:endParaRPr lang="en-US" sz="1100" dirty="0" smtClean="0"/>
          </a:p>
          <a:p>
            <a:pPr marL="0" indent="0">
              <a:lnSpc>
                <a:spcPts val="1000"/>
              </a:lnSpc>
              <a:spcBef>
                <a:spcPts val="0"/>
              </a:spcBef>
              <a:buNone/>
            </a:pPr>
            <a:r>
              <a:rPr lang="en-US" sz="1100" dirty="0" smtClean="0"/>
              <a:t>More here: </a:t>
            </a:r>
            <a:r>
              <a:rPr lang="en-US" sz="1100" dirty="0" smtClean="0">
                <a:hlinkClick r:id="rId4"/>
              </a:rPr>
              <a:t>http://www.freedomforallseasons.org/MunicipalCorporationsMaterial/2011-09-23%20Supreme%20Court%20Decision%20On%20Private%20Property%20Rights%20And%20The%20Southeastern%20Ecological%20Framework%20Report.htm</a:t>
            </a:r>
            <a:endParaRPr lang="en-US" sz="1100" dirty="0"/>
          </a:p>
        </p:txBody>
      </p:sp>
      <p:sp>
        <p:nvSpPr>
          <p:cNvPr id="6" name="Horizontal Scroll 5"/>
          <p:cNvSpPr/>
          <p:nvPr/>
        </p:nvSpPr>
        <p:spPr>
          <a:xfrm>
            <a:off x="5943600" y="0"/>
            <a:ext cx="2895600" cy="838200"/>
          </a:xfrm>
          <a:prstGeom prst="horizontalScroll">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00"/>
              </a:lnSpc>
            </a:pPr>
            <a:r>
              <a:rPr lang="en-US" sz="1100" dirty="0" smtClean="0">
                <a:solidFill>
                  <a:schemeClr val="tx1"/>
                </a:solidFill>
              </a:rPr>
              <a:t>“The best use one can make of his mind is to distrust it.”</a:t>
            </a:r>
          </a:p>
          <a:p>
            <a:pPr>
              <a:lnSpc>
                <a:spcPts val="1100"/>
              </a:lnSpc>
            </a:pPr>
            <a:r>
              <a:rPr lang="en-US" sz="1100" dirty="0" smtClean="0">
                <a:solidFill>
                  <a:schemeClr val="tx1"/>
                </a:solidFill>
              </a:rPr>
              <a:t>Francois Fenelon</a:t>
            </a:r>
            <a:endParaRPr lang="en-US" sz="1100" dirty="0">
              <a:solidFill>
                <a:schemeClr val="tx1"/>
              </a:solidFill>
            </a:endParaRPr>
          </a:p>
        </p:txBody>
      </p:sp>
      <p:sp>
        <p:nvSpPr>
          <p:cNvPr id="9" name="Date Placeholder 8"/>
          <p:cNvSpPr>
            <a:spLocks noGrp="1"/>
          </p:cNvSpPr>
          <p:nvPr>
            <p:ph type="dt" sz="half" idx="10"/>
          </p:nvPr>
        </p:nvSpPr>
        <p:spPr/>
        <p:txBody>
          <a:bodyPr/>
          <a:lstStyle/>
          <a:p>
            <a:r>
              <a:rPr lang="en-US" dirty="0" smtClean="0"/>
              <a:t>4/22/2013</a:t>
            </a:r>
            <a:endParaRPr lang="en-US" dirty="0"/>
          </a:p>
        </p:txBody>
      </p:sp>
      <p:sp>
        <p:nvSpPr>
          <p:cNvPr id="11" name="Footer Placeholder 10"/>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4572000" cy="841248"/>
          </a:xfrm>
        </p:spPr>
        <p:txBody>
          <a:bodyPr>
            <a:normAutofit/>
          </a:bodyPr>
          <a:lstStyle/>
          <a:p>
            <a:r>
              <a:rPr lang="en-US" sz="1400" dirty="0" smtClean="0"/>
              <a:t>State citizen sovereignty vs. </a:t>
            </a:r>
            <a:br>
              <a:rPr lang="en-US" sz="1400" dirty="0" smtClean="0"/>
            </a:br>
            <a:r>
              <a:rPr lang="en-US" sz="1400" dirty="0" smtClean="0"/>
              <a:t>public  municipal &amp; private  corporation bylaws</a:t>
            </a:r>
            <a:endParaRPr lang="en-US" sz="1400" dirty="0"/>
          </a:p>
        </p:txBody>
      </p:sp>
      <p:sp>
        <p:nvSpPr>
          <p:cNvPr id="3" name="TextBox 2"/>
          <p:cNvSpPr txBox="1"/>
          <p:nvPr/>
        </p:nvSpPr>
        <p:spPr>
          <a:xfrm>
            <a:off x="5334000" y="762000"/>
            <a:ext cx="3581400" cy="5555367"/>
          </a:xfrm>
          <a:prstGeom prst="rect">
            <a:avLst/>
          </a:prstGeom>
          <a:solidFill>
            <a:srgbClr val="FFFFCC"/>
          </a:solidFill>
        </p:spPr>
        <p:txBody>
          <a:bodyPr wrap="square" rtlCol="0">
            <a:spAutoFit/>
          </a:bodyPr>
          <a:lstStyle/>
          <a:p>
            <a:pPr marL="182880" indent="-182880">
              <a:lnSpc>
                <a:spcPts val="1200"/>
              </a:lnSpc>
              <a:spcBef>
                <a:spcPts val="600"/>
              </a:spcBef>
              <a:buFont typeface="+mj-lt"/>
              <a:buAutoNum type="arabicPeriod"/>
            </a:pPr>
            <a:r>
              <a:rPr lang="en-US" sz="1100" dirty="0" smtClean="0"/>
              <a:t>State Citizens, most especially the natural born are sovereign and free agents.</a:t>
            </a:r>
          </a:p>
          <a:p>
            <a:pPr marL="182880" indent="-182880">
              <a:lnSpc>
                <a:spcPts val="1200"/>
              </a:lnSpc>
              <a:spcBef>
                <a:spcPts val="600"/>
              </a:spcBef>
              <a:buFont typeface="+mj-lt"/>
              <a:buAutoNum type="arabicPeriod"/>
            </a:pPr>
            <a:r>
              <a:rPr lang="en-US" sz="1100" dirty="0" smtClean="0"/>
              <a:t>All the highest fundamental laws of the land protect American state Citizens from being taken without their free choice and/or in a business contract where there is a personal offer, acceptance, passing of value done without coercion or deception.</a:t>
            </a:r>
          </a:p>
          <a:p>
            <a:pPr marL="182880" indent="-182880">
              <a:lnSpc>
                <a:spcPts val="1200"/>
              </a:lnSpc>
              <a:spcBef>
                <a:spcPts val="600"/>
              </a:spcBef>
              <a:buFont typeface="+mj-lt"/>
              <a:buAutoNum type="arabicPeriod"/>
            </a:pPr>
            <a:r>
              <a:rPr lang="en-US" sz="1100" dirty="0" smtClean="0"/>
              <a:t>Employees of a private or public corporation are bound by employment agreements.</a:t>
            </a:r>
          </a:p>
          <a:p>
            <a:pPr marL="182880" indent="-182880">
              <a:lnSpc>
                <a:spcPts val="1200"/>
              </a:lnSpc>
              <a:spcBef>
                <a:spcPts val="600"/>
              </a:spcBef>
              <a:buFont typeface="+mj-lt"/>
              <a:buAutoNum type="arabicPeriod"/>
            </a:pPr>
            <a:r>
              <a:rPr lang="en-US" sz="1100" dirty="0" smtClean="0"/>
              <a:t>State Citizens not employed with a public corporation are not bound to comply to corporation bylaws.</a:t>
            </a:r>
          </a:p>
          <a:p>
            <a:pPr marL="182880" indent="-182880">
              <a:lnSpc>
                <a:spcPts val="1200"/>
              </a:lnSpc>
              <a:spcBef>
                <a:spcPts val="600"/>
              </a:spcBef>
              <a:buFont typeface="+mj-lt"/>
              <a:buAutoNum type="arabicPeriod"/>
            </a:pPr>
            <a:r>
              <a:rPr lang="en-US" sz="1100" dirty="0" smtClean="0"/>
              <a:t>Man made constitutions are limits upon government NOT the state Citizens, Citizens are unlimited.</a:t>
            </a:r>
          </a:p>
          <a:p>
            <a:pPr marL="182880" indent="-182880">
              <a:lnSpc>
                <a:spcPts val="1200"/>
              </a:lnSpc>
              <a:spcBef>
                <a:spcPts val="600"/>
              </a:spcBef>
              <a:buFont typeface="+mj-lt"/>
              <a:buAutoNum type="arabicPeriod"/>
            </a:pPr>
            <a:r>
              <a:rPr lang="en-US" sz="1100" dirty="0" smtClean="0"/>
              <a:t>Man made constitutions created private and public corporations not man.  Private and public corporations and their cereal bodies are the children of the constitutions. The rightful state Citizen is a child of God NOT the child of these state charters.</a:t>
            </a:r>
          </a:p>
          <a:p>
            <a:pPr marL="182880" indent="-182880">
              <a:lnSpc>
                <a:spcPts val="1200"/>
              </a:lnSpc>
              <a:spcBef>
                <a:spcPts val="600"/>
              </a:spcBef>
              <a:buFont typeface="+mj-lt"/>
              <a:buAutoNum type="arabicPeriod"/>
            </a:pPr>
            <a:r>
              <a:rPr lang="en-US" sz="1100" dirty="0" smtClean="0"/>
              <a:t>These artificial man made public and private organizations have no power or jurisdiction over an  American state Citizen who qualifies as a natural born or is a rightful naturalized Citizen.</a:t>
            </a:r>
          </a:p>
          <a:p>
            <a:pPr marL="182880" indent="-182880">
              <a:lnSpc>
                <a:spcPts val="1200"/>
              </a:lnSpc>
              <a:spcBef>
                <a:spcPts val="600"/>
              </a:spcBef>
              <a:buFont typeface="+mj-lt"/>
              <a:buAutoNum type="arabicPeriod"/>
            </a:pPr>
            <a:r>
              <a:rPr lang="en-US" sz="1100" dirty="0" smtClean="0"/>
              <a:t>The American Articles of Confederation required unanimous approval to amend or create charters and the Articles of Confederation is still alive.</a:t>
            </a:r>
          </a:p>
          <a:p>
            <a:pPr marL="182880" indent="-182880">
              <a:lnSpc>
                <a:spcPts val="1200"/>
              </a:lnSpc>
              <a:spcBef>
                <a:spcPts val="600"/>
              </a:spcBef>
              <a:buFont typeface="+mj-lt"/>
              <a:buAutoNum type="arabicPeriod"/>
            </a:pPr>
            <a:r>
              <a:rPr lang="en-US" sz="1100" dirty="0" smtClean="0"/>
              <a:t>The U.S. Constitution never received unanimous approval. Only 9 of the 13 colonies approved and some of them were exploited.</a:t>
            </a:r>
          </a:p>
          <a:p>
            <a:pPr marL="182880" indent="-182880">
              <a:lnSpc>
                <a:spcPts val="1200"/>
              </a:lnSpc>
              <a:spcBef>
                <a:spcPts val="600"/>
              </a:spcBef>
              <a:buFont typeface="+mj-lt"/>
              <a:buAutoNum type="arabicPeriod"/>
            </a:pPr>
            <a:r>
              <a:rPr lang="en-US" sz="1100" dirty="0" smtClean="0"/>
              <a:t>  Many if not all of the state constitutions are not true and honest charters of a free and limited Republic, they are conditions of enslavement.</a:t>
            </a:r>
          </a:p>
        </p:txBody>
      </p:sp>
      <p:pic>
        <p:nvPicPr>
          <p:cNvPr id="4" name="Picture 3" descr="Articles-of-Confederaton-vs.png"/>
          <p:cNvPicPr>
            <a:picLocks noChangeAspect="1"/>
          </p:cNvPicPr>
          <p:nvPr/>
        </p:nvPicPr>
        <p:blipFill>
          <a:blip r:embed="rId2" cstate="print"/>
          <a:stretch>
            <a:fillRect/>
          </a:stretch>
        </p:blipFill>
        <p:spPr>
          <a:xfrm>
            <a:off x="152400" y="1295400"/>
            <a:ext cx="4953000" cy="4648200"/>
          </a:xfrm>
          <a:prstGeom prst="rect">
            <a:avLst/>
          </a:prstGeom>
        </p:spPr>
      </p:pic>
      <p:sp>
        <p:nvSpPr>
          <p:cNvPr id="5" name="Horizontal Scroll 4"/>
          <p:cNvSpPr/>
          <p:nvPr/>
        </p:nvSpPr>
        <p:spPr>
          <a:xfrm>
            <a:off x="4724400" y="0"/>
            <a:ext cx="4191000" cy="762000"/>
          </a:xfrm>
          <a:prstGeom prst="horizontalScroll">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"Americans are so enamored of equality that they would rather be equal in slavery than unequal in freedom." </a:t>
            </a:r>
          </a:p>
          <a:p>
            <a:r>
              <a:rPr lang="en-US" sz="1200" dirty="0" smtClean="0">
                <a:solidFill>
                  <a:schemeClr val="tx1"/>
                </a:solidFill>
              </a:rPr>
              <a:t>Alexis de Tocqueville </a:t>
            </a:r>
            <a:endParaRPr lang="en-US" sz="1200" dirty="0">
              <a:solidFill>
                <a:schemeClr val="tx1"/>
              </a:solidFill>
            </a:endParaRPr>
          </a:p>
        </p:txBody>
      </p:sp>
      <p:sp>
        <p:nvSpPr>
          <p:cNvPr id="10" name="Date Placeholder 9"/>
          <p:cNvSpPr>
            <a:spLocks noGrp="1"/>
          </p:cNvSpPr>
          <p:nvPr>
            <p:ph type="dt" sz="half" idx="10"/>
          </p:nvPr>
        </p:nvSpPr>
        <p:spPr/>
        <p:txBody>
          <a:bodyPr/>
          <a:lstStyle/>
          <a:p>
            <a:r>
              <a:rPr lang="en-US" dirty="0" smtClean="0"/>
              <a:t>4/22/2013</a:t>
            </a:r>
            <a:endParaRPr lang="en-US" dirty="0"/>
          </a:p>
        </p:txBody>
      </p:sp>
      <p:sp>
        <p:nvSpPr>
          <p:cNvPr id="11" name="Footer Placeholder 10"/>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4191000" cy="841248"/>
          </a:xfrm>
        </p:spPr>
        <p:txBody>
          <a:bodyPr>
            <a:normAutofit/>
          </a:bodyPr>
          <a:lstStyle/>
          <a:p>
            <a:r>
              <a:rPr lang="en-US" sz="1800" dirty="0" smtClean="0"/>
              <a:t>Planning your life away – </a:t>
            </a:r>
            <a:br>
              <a:rPr lang="en-US" sz="1800" dirty="0" smtClean="0"/>
            </a:br>
            <a:r>
              <a:rPr lang="en-US" sz="1800" dirty="0" smtClean="0"/>
              <a:t>one Stepford town after another</a:t>
            </a:r>
            <a:endParaRPr lang="en-US" sz="1800" dirty="0"/>
          </a:p>
        </p:txBody>
      </p:sp>
      <p:sp>
        <p:nvSpPr>
          <p:cNvPr id="3" name="Content Placeholder 2"/>
          <p:cNvSpPr>
            <a:spLocks noGrp="1"/>
          </p:cNvSpPr>
          <p:nvPr>
            <p:ph sz="half" idx="1"/>
          </p:nvPr>
        </p:nvSpPr>
        <p:spPr>
          <a:xfrm>
            <a:off x="304800" y="1143000"/>
            <a:ext cx="3505200" cy="4953000"/>
          </a:xfrm>
          <a:solidFill>
            <a:srgbClr val="CCFFCC"/>
          </a:solidFill>
        </p:spPr>
        <p:txBody>
          <a:bodyPr>
            <a:noAutofit/>
          </a:bodyPr>
          <a:lstStyle/>
          <a:p>
            <a:pPr marL="228600" indent="-182880">
              <a:lnSpc>
                <a:spcPts val="1200"/>
              </a:lnSpc>
              <a:spcBef>
                <a:spcPts val="600"/>
              </a:spcBef>
              <a:buClrTx/>
              <a:buSzPct val="96000"/>
              <a:buFont typeface="+mj-lt"/>
              <a:buAutoNum type="arabicParenR"/>
            </a:pPr>
            <a:r>
              <a:rPr lang="en-US" sz="1200" dirty="0" smtClean="0"/>
              <a:t>The true sprawl is the growing nodes of  municipal and planning associations all over America, i.e. local city, county, state, national to global.  Public planners and their councils of cohorts have swallowed a poison which makes them believe they have magic powers and insight regarding our sovereign and free future. </a:t>
            </a:r>
          </a:p>
          <a:p>
            <a:pPr marL="228600" indent="-182880">
              <a:lnSpc>
                <a:spcPts val="1200"/>
              </a:lnSpc>
              <a:spcBef>
                <a:spcPts val="600"/>
              </a:spcBef>
              <a:buClrTx/>
              <a:buSzPct val="96000"/>
              <a:buFont typeface="+mj-lt"/>
              <a:buAutoNum type="arabicParenR"/>
            </a:pPr>
            <a:r>
              <a:rPr lang="en-US" sz="1200" dirty="0" smtClean="0"/>
              <a:t> Planners believe they can plan every facet of:</a:t>
            </a:r>
          </a:p>
          <a:p>
            <a:pPr marL="651510" lvl="1">
              <a:lnSpc>
                <a:spcPts val="1100"/>
              </a:lnSpc>
              <a:spcBef>
                <a:spcPts val="300"/>
              </a:spcBef>
              <a:buClrTx/>
              <a:buSzPct val="96000"/>
              <a:buFont typeface="+mj-lt"/>
              <a:buAutoNum type="romanLcPeriod"/>
            </a:pPr>
            <a:r>
              <a:rPr lang="en-US" sz="800" dirty="0" smtClean="0"/>
              <a:t> </a:t>
            </a:r>
            <a:r>
              <a:rPr lang="en-US" sz="1100" dirty="0" smtClean="0"/>
              <a:t>our life, </a:t>
            </a:r>
          </a:p>
          <a:p>
            <a:pPr marL="651510" lvl="1">
              <a:lnSpc>
                <a:spcPts val="1100"/>
              </a:lnSpc>
              <a:spcBef>
                <a:spcPts val="300"/>
              </a:spcBef>
              <a:buClrTx/>
              <a:buSzPct val="96000"/>
              <a:buFont typeface="+mj-lt"/>
              <a:buAutoNum type="romanLcPeriod"/>
            </a:pPr>
            <a:r>
              <a:rPr lang="en-US" sz="1100" dirty="0" smtClean="0"/>
              <a:t>property, </a:t>
            </a:r>
          </a:p>
          <a:p>
            <a:pPr marL="651510" lvl="1">
              <a:lnSpc>
                <a:spcPts val="1100"/>
              </a:lnSpc>
              <a:spcBef>
                <a:spcPts val="300"/>
              </a:spcBef>
              <a:buClrTx/>
              <a:buSzPct val="96000"/>
              <a:buFont typeface="+mj-lt"/>
              <a:buAutoNum type="romanLcPeriod"/>
            </a:pPr>
            <a:r>
              <a:rPr lang="en-US" sz="1100" dirty="0" smtClean="0"/>
              <a:t>what we each of us considers right and wrong, </a:t>
            </a:r>
          </a:p>
          <a:p>
            <a:pPr marL="651510" lvl="1">
              <a:lnSpc>
                <a:spcPts val="1100"/>
              </a:lnSpc>
              <a:spcBef>
                <a:spcPts val="300"/>
              </a:spcBef>
              <a:buClrTx/>
              <a:buSzPct val="96000"/>
              <a:buFont typeface="+mj-lt"/>
              <a:buAutoNum type="romanLcPeriod"/>
            </a:pPr>
            <a:r>
              <a:rPr lang="en-US" sz="1100" dirty="0" smtClean="0"/>
              <a:t>the density of the community we live in</a:t>
            </a:r>
          </a:p>
          <a:p>
            <a:pPr marL="651510" lvl="1">
              <a:lnSpc>
                <a:spcPts val="1100"/>
              </a:lnSpc>
              <a:spcBef>
                <a:spcPts val="300"/>
              </a:spcBef>
              <a:buClrTx/>
              <a:buSzPct val="96000"/>
              <a:buFont typeface="+mj-lt"/>
              <a:buAutoNum type="romanLcPeriod"/>
            </a:pPr>
            <a:r>
              <a:rPr lang="en-US" sz="1100" dirty="0" smtClean="0"/>
              <a:t>the appropriate designation of any land and air around our allodial land rights, </a:t>
            </a:r>
          </a:p>
          <a:p>
            <a:pPr marL="651510" lvl="1">
              <a:lnSpc>
                <a:spcPts val="1100"/>
              </a:lnSpc>
              <a:spcBef>
                <a:spcPts val="300"/>
              </a:spcBef>
              <a:buClrTx/>
              <a:buSzPct val="96000"/>
              <a:buFont typeface="+mj-lt"/>
              <a:buAutoNum type="romanLcPeriod"/>
            </a:pPr>
            <a:r>
              <a:rPr lang="en-US" sz="1100" dirty="0" smtClean="0"/>
              <a:t>what type of land is more appropriate for each of us to go onto or stay off of,</a:t>
            </a:r>
          </a:p>
          <a:p>
            <a:pPr marL="651510" lvl="1">
              <a:lnSpc>
                <a:spcPts val="1100"/>
              </a:lnSpc>
              <a:spcBef>
                <a:spcPts val="300"/>
              </a:spcBef>
              <a:buClrTx/>
              <a:buSzPct val="96000"/>
              <a:buFont typeface="+mj-lt"/>
              <a:buAutoNum type="romanLcPeriod"/>
            </a:pPr>
            <a:r>
              <a:rPr lang="en-US" sz="1100" dirty="0" smtClean="0"/>
              <a:t> the percentage of open space and agriculture space we may live on, </a:t>
            </a:r>
          </a:p>
          <a:p>
            <a:pPr marL="651510" lvl="1">
              <a:lnSpc>
                <a:spcPts val="1100"/>
              </a:lnSpc>
              <a:spcBef>
                <a:spcPts val="300"/>
              </a:spcBef>
              <a:buClrTx/>
              <a:buSzPct val="96000"/>
              <a:buFont typeface="+mj-lt"/>
              <a:buAutoNum type="romanLcPeriod"/>
            </a:pPr>
            <a:r>
              <a:rPr lang="en-US" sz="1100" dirty="0" smtClean="0"/>
              <a:t>crops the sovereign Citizen may grow or not, </a:t>
            </a:r>
          </a:p>
          <a:p>
            <a:pPr marL="651510" lvl="1">
              <a:lnSpc>
                <a:spcPts val="1100"/>
              </a:lnSpc>
              <a:spcBef>
                <a:spcPts val="300"/>
              </a:spcBef>
              <a:buClrTx/>
              <a:buSzPct val="96000"/>
              <a:buFont typeface="+mj-lt"/>
              <a:buAutoNum type="romanLcPeriod"/>
            </a:pPr>
            <a:r>
              <a:rPr lang="en-US" sz="1100" dirty="0" smtClean="0"/>
              <a:t>when you can burn your slash, </a:t>
            </a:r>
          </a:p>
          <a:p>
            <a:pPr marL="651510" lvl="1">
              <a:lnSpc>
                <a:spcPts val="1100"/>
              </a:lnSpc>
              <a:spcBef>
                <a:spcPts val="300"/>
              </a:spcBef>
              <a:buClrTx/>
              <a:buSzPct val="96000"/>
              <a:buFont typeface="+mj-lt"/>
              <a:buAutoNum type="romanLcPeriod"/>
            </a:pPr>
            <a:r>
              <a:rPr lang="en-US" sz="1100" dirty="0" smtClean="0"/>
              <a:t>the size of your toilet, </a:t>
            </a:r>
          </a:p>
          <a:p>
            <a:pPr marL="651510" lvl="1">
              <a:lnSpc>
                <a:spcPts val="1100"/>
              </a:lnSpc>
              <a:spcBef>
                <a:spcPts val="300"/>
              </a:spcBef>
              <a:buClrTx/>
              <a:buSzPct val="96000"/>
              <a:buFont typeface="+mj-lt"/>
              <a:buAutoNum type="romanLcPeriod"/>
            </a:pPr>
            <a:r>
              <a:rPr lang="en-US" sz="1100" dirty="0" smtClean="0"/>
              <a:t>the type of light bulb you can use as well as the appropriate license, </a:t>
            </a:r>
          </a:p>
          <a:p>
            <a:pPr marL="651510" lvl="1">
              <a:lnSpc>
                <a:spcPts val="1100"/>
              </a:lnSpc>
              <a:spcBef>
                <a:spcPts val="300"/>
              </a:spcBef>
              <a:buClrTx/>
              <a:buSzPct val="96000"/>
              <a:buFont typeface="+mj-lt"/>
              <a:buAutoNum type="romanLcPeriod"/>
            </a:pPr>
            <a:r>
              <a:rPr lang="en-US" sz="1100" dirty="0" smtClean="0"/>
              <a:t>permit and fees you will pay for all of the above,  </a:t>
            </a:r>
          </a:p>
          <a:p>
            <a:pPr marL="651510" lvl="1">
              <a:lnSpc>
                <a:spcPts val="1100"/>
              </a:lnSpc>
              <a:spcBef>
                <a:spcPts val="300"/>
              </a:spcBef>
              <a:buClrTx/>
              <a:buSzPct val="96000"/>
              <a:buFont typeface="+mj-lt"/>
              <a:buAutoNum type="romanLcPeriod"/>
            </a:pPr>
            <a:r>
              <a:rPr lang="en-US" sz="1100" dirty="0" smtClean="0"/>
              <a:t>All while they trespass all over your property  and birthrights and have no professional education in the area of their taking.   </a:t>
            </a:r>
            <a:endParaRPr lang="en-US" sz="800" dirty="0" smtClean="0"/>
          </a:p>
          <a:p>
            <a:pPr marL="228600" indent="-182880">
              <a:lnSpc>
                <a:spcPts val="1200"/>
              </a:lnSpc>
              <a:spcBef>
                <a:spcPts val="600"/>
              </a:spcBef>
              <a:buClrTx/>
              <a:buSzPct val="96000"/>
              <a:buFont typeface="+mj-lt"/>
              <a:buAutoNum type="arabicParenR"/>
            </a:pPr>
            <a:endParaRPr lang="en-US" sz="1200" dirty="0" smtClean="0"/>
          </a:p>
        </p:txBody>
      </p:sp>
      <p:sp>
        <p:nvSpPr>
          <p:cNvPr id="5" name="Horizontal Scroll 4"/>
          <p:cNvSpPr/>
          <p:nvPr/>
        </p:nvSpPr>
        <p:spPr>
          <a:xfrm>
            <a:off x="4953000" y="0"/>
            <a:ext cx="3886200" cy="1295400"/>
          </a:xfrm>
          <a:prstGeom prst="horizontalScrol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buNone/>
            </a:pPr>
            <a:r>
              <a:rPr lang="en-US" sz="1200" dirty="0" smtClean="0">
                <a:solidFill>
                  <a:schemeClr val="tx1"/>
                </a:solidFill>
              </a:rPr>
              <a:t>“No one can take anything from anyone without their express personal permission because </a:t>
            </a:r>
            <a:r>
              <a:rPr lang="en-US" sz="1200" b="1" dirty="0" smtClean="0">
                <a:solidFill>
                  <a:schemeClr val="tx1"/>
                </a:solidFill>
              </a:rPr>
              <a:t>t</a:t>
            </a:r>
            <a:r>
              <a:rPr lang="en-US" sz="1200" dirty="0" smtClean="0">
                <a:solidFill>
                  <a:schemeClr val="tx1"/>
                </a:solidFill>
              </a:rPr>
              <a:t>he minute this happens, everyone else is given a better reason to take your property than you have to keep it.”</a:t>
            </a:r>
          </a:p>
          <a:p>
            <a:pPr>
              <a:spcBef>
                <a:spcPts val="0"/>
              </a:spcBef>
              <a:buNone/>
            </a:pPr>
            <a:r>
              <a:rPr lang="en-US" sz="1200" dirty="0" smtClean="0">
                <a:solidFill>
                  <a:schemeClr val="tx1"/>
                </a:solidFill>
              </a:rPr>
              <a:t>FreedomForAllSeasons</a:t>
            </a:r>
            <a:endParaRPr lang="en-US" sz="1200" dirty="0">
              <a:solidFill>
                <a:schemeClr val="tx1"/>
              </a:solidFill>
            </a:endParaRPr>
          </a:p>
        </p:txBody>
      </p:sp>
      <p:sp>
        <p:nvSpPr>
          <p:cNvPr id="19458" name="AutoShape 2" descr="mhtml:mid://00000030/!cid:CDC5958D325E40489777C32E5ED0DDFC@JacksranchMa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 name="Content Placeholder 9" descr="Federal Ownership.jpg"/>
          <p:cNvPicPr>
            <a:picLocks noGrp="1" noChangeAspect="1"/>
          </p:cNvPicPr>
          <p:nvPr>
            <p:ph sz="half" idx="2"/>
          </p:nvPr>
        </p:nvPicPr>
        <p:blipFill>
          <a:blip r:embed="rId2" cstate="print"/>
          <a:stretch>
            <a:fillRect/>
          </a:stretch>
        </p:blipFill>
        <p:spPr>
          <a:xfrm>
            <a:off x="4419600" y="1295400"/>
            <a:ext cx="4038600" cy="2701375"/>
          </a:xfrm>
        </p:spPr>
      </p:pic>
      <p:sp>
        <p:nvSpPr>
          <p:cNvPr id="11" name="TextBox 10"/>
          <p:cNvSpPr txBox="1"/>
          <p:nvPr/>
        </p:nvSpPr>
        <p:spPr>
          <a:xfrm>
            <a:off x="4191000" y="4191000"/>
            <a:ext cx="4648200" cy="2092881"/>
          </a:xfrm>
          <a:prstGeom prst="rect">
            <a:avLst/>
          </a:prstGeom>
          <a:solidFill>
            <a:srgbClr val="CCFFCC"/>
          </a:solidFill>
        </p:spPr>
        <p:txBody>
          <a:bodyPr wrap="square" rtlCol="0">
            <a:spAutoFit/>
          </a:bodyPr>
          <a:lstStyle/>
          <a:p>
            <a:pPr marL="228600" indent="-228600">
              <a:lnSpc>
                <a:spcPts val="1000"/>
              </a:lnSpc>
              <a:spcBef>
                <a:spcPts val="300"/>
              </a:spcBef>
              <a:buSzPct val="88000"/>
              <a:buFont typeface="+mj-lt"/>
              <a:buAutoNum type="arabicParenR" startAt="3"/>
            </a:pPr>
            <a:r>
              <a:rPr lang="en-US" sz="1200" dirty="0" smtClean="0"/>
              <a:t>All these takings are being done without a vote or true understanding of the taking by the poor home owners.  Most if not all of the state Citizens will not have a clue what is really going on even if they were told because they at the most listen only to mainstream media.  These are back room deals between the benefiting municipal corporations and the non government corporations like Hancock Timber.</a:t>
            </a:r>
          </a:p>
          <a:p>
            <a:pPr marL="228600" indent="-228600">
              <a:lnSpc>
                <a:spcPts val="1000"/>
              </a:lnSpc>
              <a:spcBef>
                <a:spcPts val="300"/>
              </a:spcBef>
              <a:buClrTx/>
              <a:buSzPct val="88000"/>
              <a:buFont typeface="+mj-lt"/>
              <a:buAutoNum type="arabicParenR" startAt="3"/>
            </a:pPr>
            <a:endParaRPr lang="en-US" sz="1200" dirty="0" smtClean="0"/>
          </a:p>
          <a:p>
            <a:pPr marL="228600" indent="-228600">
              <a:lnSpc>
                <a:spcPts val="1000"/>
              </a:lnSpc>
              <a:spcBef>
                <a:spcPts val="300"/>
              </a:spcBef>
              <a:buClrTx/>
              <a:buSzPct val="88000"/>
              <a:buFont typeface="+mj-lt"/>
              <a:buAutoNum type="arabicParenR" startAt="3"/>
            </a:pPr>
            <a:r>
              <a:rPr lang="en-US" sz="1200" dirty="0" smtClean="0"/>
              <a:t>See how much land the federal government holds in the western states (above graph) and then add land taken by the states and their "constitutional" children (the county and city municipal corporations).   There is no need nor fundamental laws of the land to use force upon the individual property owners and business owners to take land or anything when America is so rich and bountiful in resources and corporate revenue.  </a:t>
            </a:r>
          </a:p>
        </p:txBody>
      </p:sp>
      <p:sp>
        <p:nvSpPr>
          <p:cNvPr id="14" name="Date Placeholder 13"/>
          <p:cNvSpPr>
            <a:spLocks noGrp="1"/>
          </p:cNvSpPr>
          <p:nvPr>
            <p:ph type="dt" sz="half" idx="10"/>
          </p:nvPr>
        </p:nvSpPr>
        <p:spPr/>
        <p:txBody>
          <a:bodyPr/>
          <a:lstStyle/>
          <a:p>
            <a:r>
              <a:rPr lang="en-US" dirty="0" smtClean="0"/>
              <a:t>4/22/2013</a:t>
            </a:r>
            <a:endParaRPr lang="en-US" dirty="0"/>
          </a:p>
        </p:txBody>
      </p:sp>
      <p:sp>
        <p:nvSpPr>
          <p:cNvPr id="16" name="Footer Placeholder 15"/>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4422648" cy="841248"/>
          </a:xfrm>
        </p:spPr>
        <p:txBody>
          <a:bodyPr>
            <a:normAutofit/>
          </a:bodyPr>
          <a:lstStyle/>
          <a:p>
            <a:r>
              <a:rPr lang="en-US" sz="1400" dirty="0" smtClean="0"/>
              <a:t>Someone else always has a better use of your property/wages than you do </a:t>
            </a:r>
            <a:endParaRPr lang="en-US" sz="1400" dirty="0"/>
          </a:p>
        </p:txBody>
      </p:sp>
      <p:sp>
        <p:nvSpPr>
          <p:cNvPr id="3" name="Content Placeholder 2"/>
          <p:cNvSpPr>
            <a:spLocks noGrp="1"/>
          </p:cNvSpPr>
          <p:nvPr>
            <p:ph sz="half" idx="1"/>
          </p:nvPr>
        </p:nvSpPr>
        <p:spPr>
          <a:xfrm>
            <a:off x="381000" y="1371600"/>
            <a:ext cx="8534400" cy="4724400"/>
          </a:xfrm>
        </p:spPr>
        <p:txBody>
          <a:bodyPr numCol="2">
            <a:normAutofit/>
          </a:bodyPr>
          <a:lstStyle/>
          <a:p>
            <a:pPr marL="182880" indent="-182880">
              <a:lnSpc>
                <a:spcPts val="1000"/>
              </a:lnSpc>
              <a:spcBef>
                <a:spcPts val="600"/>
              </a:spcBef>
              <a:buClrTx/>
              <a:buSzPct val="88000"/>
              <a:buFont typeface="Wingdings" pitchFamily="2" charset="2"/>
              <a:buChar char="Ø"/>
            </a:pPr>
            <a:endParaRPr lang="en-US" sz="1200" dirty="0" smtClean="0"/>
          </a:p>
          <a:p>
            <a:pPr marL="182880" indent="-182880">
              <a:lnSpc>
                <a:spcPts val="1000"/>
              </a:lnSpc>
              <a:spcBef>
                <a:spcPts val="600"/>
              </a:spcBef>
              <a:buClrTx/>
              <a:buSzPct val="88000"/>
              <a:buFont typeface="Wingdings" pitchFamily="2" charset="2"/>
              <a:buChar char="Ø"/>
            </a:pPr>
            <a:r>
              <a:rPr lang="en-US" sz="1200" dirty="0" smtClean="0"/>
              <a:t>Here is the dirty little secret the municipal and the corporations never mention.  Constitutions are corporate bylaws written by the corporations and their liewyers and their banksters which originally  gave birth to their mutant megalomania municipal  dictatorships. This is the unspoken death knell to American freedom and liberty.  Disembowel the municipal monarchies and transform them into public coops based on free choice and American spirit and prosperity will soar once again.  </a:t>
            </a:r>
          </a:p>
          <a:p>
            <a:pPr marL="182880" indent="-182880">
              <a:lnSpc>
                <a:spcPts val="1000"/>
              </a:lnSpc>
              <a:spcBef>
                <a:spcPts val="600"/>
              </a:spcBef>
              <a:buClrTx/>
              <a:buSzPct val="88000"/>
              <a:buFont typeface="Wingdings" pitchFamily="2" charset="2"/>
              <a:buChar char="Ø"/>
            </a:pPr>
            <a:endParaRPr lang="en-US" sz="1200" dirty="0" smtClean="0"/>
          </a:p>
          <a:p>
            <a:pPr marL="182880" indent="-182880">
              <a:lnSpc>
                <a:spcPts val="1000"/>
              </a:lnSpc>
              <a:spcBef>
                <a:spcPts val="600"/>
              </a:spcBef>
              <a:buClrTx/>
              <a:buSzPct val="88000"/>
              <a:buFont typeface="Wingdings" pitchFamily="2" charset="2"/>
              <a:buChar char="Ø"/>
            </a:pPr>
            <a:r>
              <a:rPr lang="en-US" sz="1200" dirty="0" smtClean="0"/>
              <a:t>Property owners are undergoing tidal waves of property taking for municipal and NGO profiteering. Government land is largely taken out of production and becomes a burden upon the tax payers.  Land grabs are power grabs to centralize and lock out  local communities sovereignty and free choice.</a:t>
            </a:r>
          </a:p>
          <a:p>
            <a:pPr marL="182880" indent="-182880">
              <a:lnSpc>
                <a:spcPts val="1000"/>
              </a:lnSpc>
              <a:spcBef>
                <a:spcPts val="600"/>
              </a:spcBef>
              <a:buClrTx/>
              <a:buSzPct val="88000"/>
              <a:buFont typeface="Wingdings" pitchFamily="2" charset="2"/>
              <a:buChar char="Ø"/>
            </a:pPr>
            <a:endParaRPr lang="en-US" sz="1200" dirty="0" smtClean="0"/>
          </a:p>
          <a:p>
            <a:pPr marL="182880" indent="-182880">
              <a:lnSpc>
                <a:spcPts val="1000"/>
              </a:lnSpc>
              <a:spcBef>
                <a:spcPts val="600"/>
              </a:spcBef>
              <a:buClrTx/>
              <a:buSzPct val="88000"/>
              <a:buFont typeface="Wingdings" pitchFamily="2" charset="2"/>
              <a:buChar char="Ø"/>
            </a:pPr>
            <a:r>
              <a:rPr lang="en-US" sz="1200" dirty="0" smtClean="0"/>
              <a:t>Public and private internationally connected corporations are colluding and circling their wagons using extortion upon the small time property holders for the benefit of growing the global to local monolith strangle hold on American sovereignty. </a:t>
            </a:r>
          </a:p>
          <a:p>
            <a:pPr marL="182880" indent="-182880">
              <a:lnSpc>
                <a:spcPts val="1000"/>
              </a:lnSpc>
              <a:spcBef>
                <a:spcPts val="600"/>
              </a:spcBef>
              <a:buClrTx/>
              <a:buSzPct val="88000"/>
              <a:buFont typeface="Wingdings" pitchFamily="2" charset="2"/>
              <a:buChar char="Ø"/>
            </a:pPr>
            <a:endParaRPr lang="en-US" sz="1200" dirty="0" smtClean="0"/>
          </a:p>
          <a:p>
            <a:pPr marL="182880" indent="-182880">
              <a:lnSpc>
                <a:spcPts val="1000"/>
              </a:lnSpc>
              <a:spcBef>
                <a:spcPts val="600"/>
              </a:spcBef>
              <a:buClrTx/>
              <a:buSzPct val="88000"/>
              <a:buFont typeface="Wingdings" pitchFamily="2" charset="2"/>
              <a:buChar char="Ø"/>
            </a:pPr>
            <a:r>
              <a:rPr lang="en-US" sz="1200" dirty="0" smtClean="0"/>
              <a:t>One third of the state Citizens trust the public sector more than the private sector, one third are profiting from this delusion and the last third to one half  trust the private sector more than the public sector.  The truth is that a free and sovereign state Citizen should never trust either the private or public sector because they will both steal you blind while they convince you it is for your best good. Collusion is a specialty of politicians, liewyers and non government organizations.</a:t>
            </a:r>
          </a:p>
          <a:p>
            <a:pPr marL="182880" indent="-182880">
              <a:lnSpc>
                <a:spcPts val="1000"/>
              </a:lnSpc>
              <a:spcBef>
                <a:spcPts val="600"/>
              </a:spcBef>
              <a:buClrTx/>
              <a:buSzPct val="88000"/>
              <a:buFont typeface="Wingdings" pitchFamily="2" charset="2"/>
              <a:buChar char="Ø"/>
            </a:pPr>
            <a:endParaRPr lang="en-US" sz="1200" dirty="0" smtClean="0"/>
          </a:p>
          <a:p>
            <a:pPr marL="182880" indent="-182880">
              <a:lnSpc>
                <a:spcPts val="1000"/>
              </a:lnSpc>
              <a:spcBef>
                <a:spcPts val="600"/>
              </a:spcBef>
              <a:buClrTx/>
              <a:buSzPct val="88000"/>
              <a:buFont typeface="Wingdings" pitchFamily="2" charset="2"/>
              <a:buChar char="Ø"/>
            </a:pPr>
            <a:r>
              <a:rPr lang="en-US" sz="1200" dirty="0" smtClean="0"/>
              <a:t>Someone else always has a better use of your private property than you do, especially if they can put a gun to your head and force you to pay for it.  Private property is a sanctuary for the family not a set aside funding source to buy developmental rights of the forest next door.    </a:t>
            </a:r>
          </a:p>
          <a:p>
            <a:pPr marL="182880" indent="-182880">
              <a:lnSpc>
                <a:spcPts val="1000"/>
              </a:lnSpc>
              <a:spcBef>
                <a:spcPts val="600"/>
              </a:spcBef>
              <a:buClrTx/>
              <a:buSzPct val="88000"/>
              <a:buFont typeface="Wingdings" pitchFamily="2" charset="2"/>
              <a:buChar char="Ø"/>
            </a:pPr>
            <a:endParaRPr lang="en-US" sz="1200" dirty="0" smtClean="0"/>
          </a:p>
          <a:p>
            <a:pPr marL="182880" indent="-182880">
              <a:lnSpc>
                <a:spcPts val="1000"/>
              </a:lnSpc>
              <a:spcBef>
                <a:spcPts val="600"/>
              </a:spcBef>
              <a:buClrTx/>
              <a:buSzPct val="88000"/>
              <a:buFont typeface="Wingdings" pitchFamily="2" charset="2"/>
              <a:buChar char="Ø"/>
            </a:pPr>
            <a:r>
              <a:rPr lang="en-US" sz="1200" dirty="0" smtClean="0"/>
              <a:t>American natural born state Citizens have been overrun by a perverted mind game by liewyers, politicians and their benefiting NGO (non government organizations) all of which are profiting from the taking of our land in back room deals.  Acquiring assets with the use of force, usury and collusion against the will of the sovereign and free individual state Citizen goes against the fundamental laws of our land, LONANG, the Declaration of Independence and the spirit and success of the first American Revolution. </a:t>
            </a:r>
          </a:p>
          <a:p>
            <a:pPr marL="182880" indent="-182880">
              <a:lnSpc>
                <a:spcPts val="1000"/>
              </a:lnSpc>
              <a:spcBef>
                <a:spcPts val="600"/>
              </a:spcBef>
              <a:buClrTx/>
              <a:buSzPct val="88000"/>
              <a:buFont typeface="Wingdings" pitchFamily="2" charset="2"/>
              <a:buChar char="Ø"/>
            </a:pPr>
            <a:endParaRPr lang="en-US" sz="1200" dirty="0"/>
          </a:p>
        </p:txBody>
      </p:sp>
      <p:sp>
        <p:nvSpPr>
          <p:cNvPr id="5" name="Horizontal Scroll 4"/>
          <p:cNvSpPr/>
          <p:nvPr/>
        </p:nvSpPr>
        <p:spPr>
          <a:xfrm>
            <a:off x="4876800" y="-76200"/>
            <a:ext cx="3962400" cy="1185672"/>
          </a:xfrm>
          <a:prstGeom prst="horizontalScroll">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“Watchfulness is the path to immortality, and thoughtlessness the path to death. The watchful do not die, but the thoughtless are already like the dead.”</a:t>
            </a:r>
          </a:p>
          <a:p>
            <a:r>
              <a:rPr lang="en-US" sz="1200" dirty="0" smtClean="0">
                <a:solidFill>
                  <a:schemeClr val="tx1"/>
                </a:solidFill>
              </a:rPr>
              <a:t>The Dhammapada</a:t>
            </a:r>
            <a:endParaRPr lang="en-US" sz="1200" dirty="0">
              <a:solidFill>
                <a:schemeClr val="tx1"/>
              </a:solidFill>
            </a:endParaRPr>
          </a:p>
        </p:txBody>
      </p:sp>
      <p:sp>
        <p:nvSpPr>
          <p:cNvPr id="8" name="Date Placeholder 7"/>
          <p:cNvSpPr>
            <a:spLocks noGrp="1"/>
          </p:cNvSpPr>
          <p:nvPr>
            <p:ph type="dt" sz="half" idx="10"/>
          </p:nvPr>
        </p:nvSpPr>
        <p:spPr/>
        <p:txBody>
          <a:bodyPr/>
          <a:lstStyle/>
          <a:p>
            <a:r>
              <a:rPr lang="en-US" dirty="0" smtClean="0"/>
              <a:t>4/22/2013</a:t>
            </a:r>
            <a:endParaRPr lang="en-US" dirty="0"/>
          </a:p>
        </p:txBody>
      </p:sp>
      <p:sp>
        <p:nvSpPr>
          <p:cNvPr id="10" name="Footer Placeholder 9"/>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4191000" cy="609600"/>
          </a:xfrm>
        </p:spPr>
        <p:txBody>
          <a:bodyPr>
            <a:normAutofit/>
          </a:bodyPr>
          <a:lstStyle/>
          <a:p>
            <a:r>
              <a:rPr lang="en-US" sz="1400" dirty="0" smtClean="0"/>
              <a:t>Hundreds of county municipal corporations increasingly larger than many states</a:t>
            </a:r>
            <a:endParaRPr lang="en-US" sz="1400" dirty="0"/>
          </a:p>
        </p:txBody>
      </p:sp>
      <p:pic>
        <p:nvPicPr>
          <p:cNvPr id="5" name="Content Placeholder 4" descr="Top-100-Counties-vs.-Bottom.png"/>
          <p:cNvPicPr>
            <a:picLocks noGrp="1" noChangeAspect="1"/>
          </p:cNvPicPr>
          <p:nvPr>
            <p:ph sz="half" idx="1"/>
          </p:nvPr>
        </p:nvPicPr>
        <p:blipFill>
          <a:blip r:embed="rId2" cstate="print"/>
          <a:stretch>
            <a:fillRect/>
          </a:stretch>
        </p:blipFill>
        <p:spPr>
          <a:xfrm>
            <a:off x="76200" y="609600"/>
            <a:ext cx="8990541" cy="3505200"/>
          </a:xfrm>
        </p:spPr>
      </p:pic>
      <p:sp>
        <p:nvSpPr>
          <p:cNvPr id="4" name="Content Placeholder 3"/>
          <p:cNvSpPr>
            <a:spLocks noGrp="1"/>
          </p:cNvSpPr>
          <p:nvPr>
            <p:ph sz="half" idx="2"/>
          </p:nvPr>
        </p:nvSpPr>
        <p:spPr>
          <a:xfrm>
            <a:off x="228600" y="4191000"/>
            <a:ext cx="8686800" cy="2209800"/>
          </a:xfrm>
          <a:solidFill>
            <a:schemeClr val="accent2">
              <a:lumMod val="20000"/>
              <a:lumOff val="80000"/>
            </a:schemeClr>
          </a:solidFill>
        </p:spPr>
        <p:txBody>
          <a:bodyPr>
            <a:normAutofit/>
          </a:bodyPr>
          <a:lstStyle/>
          <a:p>
            <a:pPr marL="182880" indent="-182880">
              <a:lnSpc>
                <a:spcPts val="1100"/>
              </a:lnSpc>
              <a:spcBef>
                <a:spcPts val="300"/>
              </a:spcBef>
              <a:buClrTx/>
              <a:buFont typeface="Wingdings" pitchFamily="2" charset="2"/>
              <a:buChar char="Ø"/>
            </a:pPr>
            <a:r>
              <a:rPr lang="en-US" sz="1100" dirty="0" smtClean="0"/>
              <a:t>This graph should tell you the whole story at a glance.  Power corrupts absolutely and absolute power corrupts absolutely.  This is what the globalist are going far, i.e. through the back door via the network of municipal corporations who are the equivalent of rogue governments operated by a few "elected" party hacks which are colluding with their favorite NGO's to expand their empires at the expense of all the property owners.</a:t>
            </a:r>
          </a:p>
          <a:p>
            <a:pPr marL="182880" indent="-182880">
              <a:lnSpc>
                <a:spcPts val="1100"/>
              </a:lnSpc>
              <a:spcBef>
                <a:spcPts val="300"/>
              </a:spcBef>
              <a:buClrTx/>
              <a:buFont typeface="Wingdings" pitchFamily="2" charset="2"/>
              <a:buChar char="Ø"/>
            </a:pPr>
            <a:r>
              <a:rPr lang="en-US" sz="1100" dirty="0" smtClean="0"/>
              <a:t>In short there are 112 counties greater than the smallest state and hundreds more equal to and slightly less than the smaller states.  </a:t>
            </a:r>
          </a:p>
          <a:p>
            <a:pPr marL="182880" indent="-182880">
              <a:lnSpc>
                <a:spcPts val="1100"/>
              </a:lnSpc>
              <a:spcBef>
                <a:spcPts val="300"/>
              </a:spcBef>
              <a:buClrTx/>
              <a:buFont typeface="Wingdings" pitchFamily="2" charset="2"/>
              <a:buChar char="Ø"/>
            </a:pPr>
            <a:r>
              <a:rPr lang="en-US" sz="1100" dirty="0" smtClean="0"/>
              <a:t>The municipals are run by a handful of people who believe they have divine rights to all private and public property and NO THEY DO NOT.  There can be only one sovereign in a free nation and that is the rightful state Citizen. </a:t>
            </a:r>
          </a:p>
          <a:p>
            <a:pPr marL="182880" indent="-182880">
              <a:lnSpc>
                <a:spcPts val="1100"/>
              </a:lnSpc>
              <a:spcBef>
                <a:spcPts val="300"/>
              </a:spcBef>
              <a:buClrTx/>
              <a:buFont typeface="Wingdings" pitchFamily="2" charset="2"/>
              <a:buChar char="Ø"/>
            </a:pPr>
            <a:r>
              <a:rPr lang="en-US" sz="1100" dirty="0" smtClean="0"/>
              <a:t>What is going on?  The municipal dynasty is quickly devouring surrounding land, herding the masses into their Venus fly traps, parking out the rural areas and entering into national and international commercial, financial, entertainment, transportation, gambling, liquor deals all without any return on investment.  Why would they do that?  Because the political parties, the Bar Association, the public unions, the banksters and the benefiting NGO's are making a killing, killing the property owners faster than they can get out of Dodge.  All while "Dodge" is replicating itself so fast there are no safe havens to run too. </a:t>
            </a:r>
          </a:p>
          <a:p>
            <a:pPr marL="182880" indent="-182880">
              <a:lnSpc>
                <a:spcPts val="1100"/>
              </a:lnSpc>
              <a:spcBef>
                <a:spcPts val="300"/>
              </a:spcBef>
              <a:buClrTx/>
              <a:buFont typeface="Wingdings" pitchFamily="2" charset="2"/>
              <a:buChar char="Ø"/>
            </a:pPr>
            <a:r>
              <a:rPr lang="en-US" sz="1100" dirty="0" smtClean="0"/>
              <a:t>Notice county municipals are calling their codes “legislation”.  They have bestowed themselves over the sovereign Citizen by replicating the nature of the top down power structure of a global to local monarchy. </a:t>
            </a:r>
          </a:p>
          <a:p>
            <a:pPr marL="182880" indent="-182880">
              <a:lnSpc>
                <a:spcPts val="1100"/>
              </a:lnSpc>
              <a:spcBef>
                <a:spcPts val="300"/>
              </a:spcBef>
              <a:buClrTx/>
              <a:buFont typeface="Wingdings" pitchFamily="2" charset="2"/>
              <a:buChar char="Ø"/>
            </a:pPr>
            <a:endParaRPr lang="en-US" sz="1100" dirty="0" smtClean="0"/>
          </a:p>
          <a:p>
            <a:pPr marL="182880" indent="-182880">
              <a:lnSpc>
                <a:spcPts val="1100"/>
              </a:lnSpc>
              <a:spcBef>
                <a:spcPts val="300"/>
              </a:spcBef>
              <a:buClrTx/>
              <a:buFont typeface="Wingdings" pitchFamily="2" charset="2"/>
              <a:buChar char="Ø"/>
            </a:pPr>
            <a:endParaRPr lang="en-US" sz="1100" dirty="0" smtClean="0"/>
          </a:p>
          <a:p>
            <a:pPr marL="182880" indent="-182880">
              <a:lnSpc>
                <a:spcPts val="1100"/>
              </a:lnSpc>
              <a:spcBef>
                <a:spcPts val="300"/>
              </a:spcBef>
              <a:buClrTx/>
              <a:buFont typeface="Wingdings" pitchFamily="2" charset="2"/>
              <a:buChar char="Ø"/>
            </a:pPr>
            <a:endParaRPr lang="en-US" sz="1100" dirty="0"/>
          </a:p>
        </p:txBody>
      </p:sp>
      <p:sp>
        <p:nvSpPr>
          <p:cNvPr id="6" name="TextBox 5"/>
          <p:cNvSpPr txBox="1"/>
          <p:nvPr/>
        </p:nvSpPr>
        <p:spPr>
          <a:xfrm>
            <a:off x="3429000" y="1371600"/>
            <a:ext cx="4876800" cy="1426031"/>
          </a:xfrm>
          <a:prstGeom prst="rect">
            <a:avLst/>
          </a:prstGeom>
          <a:solidFill>
            <a:schemeClr val="bg2">
              <a:lumMod val="90000"/>
            </a:schemeClr>
          </a:solidFill>
        </p:spPr>
        <p:txBody>
          <a:bodyPr wrap="square" rtlCol="0">
            <a:spAutoFit/>
          </a:bodyPr>
          <a:lstStyle/>
          <a:p>
            <a:pPr>
              <a:lnSpc>
                <a:spcPts val="1300"/>
              </a:lnSpc>
            </a:pPr>
            <a:r>
              <a:rPr lang="en-US" sz="1200" dirty="0" smtClean="0"/>
              <a:t>This problem  is easy to fix.  We must have individual free choice.  We must reconstitute all the municipal corporations, incorporated and unincorporated into free choice cooperatives mandated to survive on a small single digit tax on state corporations.  No taxes upon any family or individual property owner or small business is allowed for any reason.  THERE IS NO NEED FOR MANDATORY INDIVIDUAL TAXES ON WAGES OR PRIVATE PROPERTY. THIS IS CLEARLY DEFINED AS STEALING BY THE HIGHER FUNDAMENTAL LAWS OF THE LAND.</a:t>
            </a:r>
            <a:endParaRPr lang="en-US" sz="1200" dirty="0"/>
          </a:p>
        </p:txBody>
      </p:sp>
      <p:sp>
        <p:nvSpPr>
          <p:cNvPr id="9" name="Horizontal Scroll 8"/>
          <p:cNvSpPr/>
          <p:nvPr/>
        </p:nvSpPr>
        <p:spPr>
          <a:xfrm>
            <a:off x="6248400" y="0"/>
            <a:ext cx="2362200" cy="1033272"/>
          </a:xfrm>
          <a:prstGeom prst="horizontalScroll">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“Cut down the whole forest of desire, not just one tree only.”</a:t>
            </a:r>
          </a:p>
          <a:p>
            <a:r>
              <a:rPr lang="en-US" sz="1200" dirty="0" smtClean="0">
                <a:solidFill>
                  <a:schemeClr val="tx1"/>
                </a:solidFill>
              </a:rPr>
              <a:t>The Dhammapada</a:t>
            </a:r>
            <a:endParaRPr lang="en-US" sz="1200" dirty="0">
              <a:solidFill>
                <a:schemeClr val="tx1"/>
              </a:solidFill>
            </a:endParaRPr>
          </a:p>
        </p:txBody>
      </p:sp>
      <p:sp>
        <p:nvSpPr>
          <p:cNvPr id="11" name="Date Placeholder 10"/>
          <p:cNvSpPr>
            <a:spLocks noGrp="1"/>
          </p:cNvSpPr>
          <p:nvPr>
            <p:ph type="dt" sz="half" idx="10"/>
          </p:nvPr>
        </p:nvSpPr>
        <p:spPr/>
        <p:txBody>
          <a:bodyPr/>
          <a:lstStyle/>
          <a:p>
            <a:r>
              <a:rPr lang="en-US" dirty="0" smtClean="0"/>
              <a:t>4/22/2013</a:t>
            </a:r>
            <a:endParaRPr lang="en-US" dirty="0"/>
          </a:p>
        </p:txBody>
      </p:sp>
      <p:sp>
        <p:nvSpPr>
          <p:cNvPr id="12" name="Footer Placeholder 11"/>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4194048" cy="612648"/>
          </a:xfrm>
        </p:spPr>
        <p:txBody>
          <a:bodyPr>
            <a:normAutofit/>
          </a:bodyPr>
          <a:lstStyle/>
          <a:p>
            <a:r>
              <a:rPr lang="en-US" sz="1400" dirty="0" smtClean="0"/>
              <a:t>Hundreds of city municipal corporations</a:t>
            </a:r>
            <a:br>
              <a:rPr lang="en-US" sz="1400" dirty="0" smtClean="0"/>
            </a:br>
            <a:r>
              <a:rPr lang="en-US" sz="1400" dirty="0" smtClean="0"/>
              <a:t> increasingly larger than many states</a:t>
            </a:r>
            <a:endParaRPr lang="en-US" sz="1400" dirty="0"/>
          </a:p>
        </p:txBody>
      </p:sp>
      <p:pic>
        <p:nvPicPr>
          <p:cNvPr id="3" name="Picture 2" descr="Top-100-Cities.png">
            <a:hlinkClick r:id="rId2"/>
          </p:cNvPr>
          <p:cNvPicPr>
            <a:picLocks noChangeAspect="1"/>
          </p:cNvPicPr>
          <p:nvPr/>
        </p:nvPicPr>
        <p:blipFill>
          <a:blip r:embed="rId3" cstate="print"/>
          <a:stretch>
            <a:fillRect/>
          </a:stretch>
        </p:blipFill>
        <p:spPr>
          <a:xfrm>
            <a:off x="76200" y="609600"/>
            <a:ext cx="8915400" cy="4038600"/>
          </a:xfrm>
          <a:prstGeom prst="rect">
            <a:avLst/>
          </a:prstGeom>
        </p:spPr>
      </p:pic>
      <p:sp>
        <p:nvSpPr>
          <p:cNvPr id="4" name="TextBox 3"/>
          <p:cNvSpPr txBox="1"/>
          <p:nvPr/>
        </p:nvSpPr>
        <p:spPr>
          <a:xfrm>
            <a:off x="381000" y="4800600"/>
            <a:ext cx="8382000" cy="1644040"/>
          </a:xfrm>
          <a:prstGeom prst="rect">
            <a:avLst/>
          </a:prstGeom>
          <a:noFill/>
        </p:spPr>
        <p:txBody>
          <a:bodyPr wrap="square" rtlCol="0">
            <a:spAutoFit/>
          </a:bodyPr>
          <a:lstStyle/>
          <a:p>
            <a:pPr marL="182880" indent="-182880">
              <a:lnSpc>
                <a:spcPts val="1100"/>
              </a:lnSpc>
              <a:buFont typeface="Wingdings" pitchFamily="2" charset="2"/>
              <a:buChar char="Ø"/>
            </a:pPr>
            <a:r>
              <a:rPr lang="en-US" sz="1100" dirty="0" smtClean="0"/>
              <a:t> This chart is extracted from the above Excel series and shows how the top 100 cities compare to the bottom 10 states.  There are  hundreds more that are at and less than the bottom 10 states.  This empire of municipal monopolies and monarchies is built on the blood, sweat and literal tears of millions of property owners like myself.  This is not necessary and horribly regressive.  This is arsenic and lace  wrapped up in a feudal opiate which drugs those within its web to death.  The spider gets fatter and the victims are strangled to death in its web.</a:t>
            </a:r>
          </a:p>
          <a:p>
            <a:pPr marL="182880" indent="-182880">
              <a:lnSpc>
                <a:spcPts val="1100"/>
              </a:lnSpc>
              <a:buFont typeface="Wingdings" pitchFamily="2" charset="2"/>
              <a:buChar char="Ø"/>
            </a:pPr>
            <a:r>
              <a:rPr lang="en-US" sz="1100" dirty="0" smtClean="0"/>
              <a:t> Even The Boeing Company got sick of dealing with this mentality and out-sourced itself out of the USA Inc. and WA Inc. over decades along with every other corporation.  Corporations with international customers are especially adept at picking up their jobs and leaving.  Municipal Monopoly Monarchy mentality is forcing the private sector to cut basic future benefits of its employees because it cannot pay the government many times over as well as its employees and its shareholders at the same time and grow. The sovereign state Citizens are not so adept at pulling their roots and leaving. However, I see more of my retired friends also leaving and going to Ecuador and Panama or other location in the states where basic living costs and taxes are relatively lower.</a:t>
            </a:r>
            <a:endParaRPr lang="en-US" sz="1100" dirty="0"/>
          </a:p>
        </p:txBody>
      </p:sp>
      <p:sp>
        <p:nvSpPr>
          <p:cNvPr id="5" name="TextBox 4"/>
          <p:cNvSpPr txBox="1"/>
          <p:nvPr/>
        </p:nvSpPr>
        <p:spPr>
          <a:xfrm>
            <a:off x="3810000" y="1752600"/>
            <a:ext cx="5105400" cy="830997"/>
          </a:xfrm>
          <a:prstGeom prst="rect">
            <a:avLst/>
          </a:prstGeom>
          <a:solidFill>
            <a:srgbClr val="FFCCFF"/>
          </a:solidFill>
        </p:spPr>
        <p:txBody>
          <a:bodyPr wrap="square" rtlCol="0">
            <a:spAutoFit/>
          </a:bodyPr>
          <a:lstStyle/>
          <a:p>
            <a:r>
              <a:rPr lang="en-US" sz="1200" dirty="0" smtClean="0"/>
              <a:t>Once you remove free choice from the equation of freedom and liberty in  a true and honest limited Republic, the self bestowing nature of a municipal monarchy becomes a monopoly of force and like cancer cells aggressively replicates its takings. </a:t>
            </a:r>
            <a:endParaRPr lang="en-US" sz="1200" dirty="0"/>
          </a:p>
        </p:txBody>
      </p:sp>
      <p:sp>
        <p:nvSpPr>
          <p:cNvPr id="10" name="Horizontal Scroll 9"/>
          <p:cNvSpPr/>
          <p:nvPr/>
        </p:nvSpPr>
        <p:spPr>
          <a:xfrm>
            <a:off x="5943600" y="0"/>
            <a:ext cx="3124200" cy="1219200"/>
          </a:xfrm>
          <a:prstGeom prst="horizontalScroll">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000"/>
              </a:lnSpc>
            </a:pPr>
            <a:r>
              <a:rPr lang="en-US" sz="1200" dirty="0" smtClean="0">
                <a:solidFill>
                  <a:schemeClr val="tx1"/>
                </a:solidFill>
              </a:rPr>
              <a:t>“Greed is the basic cause of misery.  If  you extinguish greed, you are clean and free wherever you are.  The mountains, rivers and earth do not block the light of your eyes.”</a:t>
            </a:r>
          </a:p>
          <a:p>
            <a:pPr>
              <a:lnSpc>
                <a:spcPts val="1000"/>
              </a:lnSpc>
            </a:pPr>
            <a:r>
              <a:rPr lang="en-US" sz="1200" dirty="0" smtClean="0">
                <a:solidFill>
                  <a:schemeClr val="tx1"/>
                </a:solidFill>
              </a:rPr>
              <a:t>She-Hsien</a:t>
            </a:r>
            <a:endParaRPr lang="en-US" sz="1200" dirty="0">
              <a:solidFill>
                <a:schemeClr val="tx1"/>
              </a:solidFill>
            </a:endParaRPr>
          </a:p>
        </p:txBody>
      </p:sp>
      <p:sp>
        <p:nvSpPr>
          <p:cNvPr id="11" name="Date Placeholder 10"/>
          <p:cNvSpPr>
            <a:spLocks noGrp="1"/>
          </p:cNvSpPr>
          <p:nvPr>
            <p:ph type="dt" sz="half" idx="10"/>
          </p:nvPr>
        </p:nvSpPr>
        <p:spPr>
          <a:xfrm>
            <a:off x="381000" y="6416675"/>
            <a:ext cx="1295400" cy="288925"/>
          </a:xfrm>
        </p:spPr>
        <p:txBody>
          <a:bodyPr/>
          <a:lstStyle/>
          <a:p>
            <a:r>
              <a:rPr lang="en-US" dirty="0" smtClean="0"/>
              <a:t>4/22/2013</a:t>
            </a:r>
            <a:endParaRPr lang="en-US" dirty="0"/>
          </a:p>
        </p:txBody>
      </p:sp>
      <p:sp>
        <p:nvSpPr>
          <p:cNvPr id="12" name="Footer Placeholder 11"/>
          <p:cNvSpPr>
            <a:spLocks noGrp="1"/>
          </p:cNvSpPr>
          <p:nvPr>
            <p:ph type="ftr" sz="quarter" idx="11"/>
          </p:nvPr>
        </p:nvSpPr>
        <p:spPr>
          <a:xfrm>
            <a:off x="3200400" y="6492875"/>
            <a:ext cx="2743200" cy="288925"/>
          </a:xfrm>
        </p:spPr>
        <p:txBody>
          <a:bodyPr/>
          <a:lstStyle/>
          <a:p>
            <a:r>
              <a:rPr lang="en-US" dirty="0" smtClean="0"/>
              <a:t>www.freedomforallseasons.org</a:t>
            </a:r>
            <a:endParaRPr lang="en-US" dirty="0"/>
          </a:p>
        </p:txBody>
      </p:sp>
      <p:sp>
        <p:nvSpPr>
          <p:cNvPr id="13" name="TextBox 12"/>
          <p:cNvSpPr txBox="1"/>
          <p:nvPr/>
        </p:nvSpPr>
        <p:spPr>
          <a:xfrm>
            <a:off x="4038600" y="2819400"/>
            <a:ext cx="2971800" cy="584775"/>
          </a:xfrm>
          <a:prstGeom prst="rect">
            <a:avLst/>
          </a:prstGeom>
          <a:noFill/>
        </p:spPr>
        <p:txBody>
          <a:bodyPr wrap="square" rtlCol="0">
            <a:spAutoFit/>
          </a:bodyPr>
          <a:lstStyle/>
          <a:p>
            <a:r>
              <a:rPr lang="en-US" sz="1600" dirty="0" smtClean="0"/>
              <a:t>Click on chart to link to full view of all charts and data</a:t>
            </a:r>
            <a:endParaRPr 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4041648" cy="762000"/>
          </a:xfrm>
        </p:spPr>
        <p:txBody>
          <a:bodyPr>
            <a:normAutofit fontScale="90000"/>
          </a:bodyPr>
          <a:lstStyle/>
          <a:p>
            <a:r>
              <a:rPr lang="en-US" sz="1600" b="1" dirty="0" smtClean="0"/>
              <a:t>Municipalities are mutated mad children of a Constitutional  democracy</a:t>
            </a:r>
            <a:endParaRPr lang="en-US" sz="1600" dirty="0"/>
          </a:p>
        </p:txBody>
      </p:sp>
      <p:sp>
        <p:nvSpPr>
          <p:cNvPr id="3" name="Content Placeholder 2"/>
          <p:cNvSpPr>
            <a:spLocks noGrp="1"/>
          </p:cNvSpPr>
          <p:nvPr>
            <p:ph sz="half" idx="1"/>
          </p:nvPr>
        </p:nvSpPr>
        <p:spPr>
          <a:xfrm>
            <a:off x="152400" y="1143000"/>
            <a:ext cx="4800600" cy="5562600"/>
          </a:xfrm>
        </p:spPr>
        <p:txBody>
          <a:bodyPr>
            <a:normAutofit fontScale="92500"/>
          </a:bodyPr>
          <a:lstStyle/>
          <a:p>
            <a:pPr marL="182880" indent="-182880">
              <a:lnSpc>
                <a:spcPts val="1100"/>
              </a:lnSpc>
              <a:spcBef>
                <a:spcPts val="600"/>
              </a:spcBef>
              <a:buClrTx/>
              <a:buSzPct val="97000"/>
              <a:buFont typeface="+mj-lt"/>
              <a:buAutoNum type="arabicParenR"/>
            </a:pPr>
            <a:r>
              <a:rPr lang="en-US" sz="1200" dirty="0" smtClean="0"/>
              <a:t>City and county municipal corporations were created by the state constitutions which fall under the U.S. Constitution which falls under the Articles of Confederation, LONANG, the Declaration of Independence and the spirit and success of the first American Revolution.  The Articles of Confederation give no power of taxation to the states. Corporations may be taxed yes, the natural born rightful state Citizen absolutely not.  They cannot tax, regulate, charge usury or act as a proxy to buy anything including any form of land for a rightful state Citizen “safety” or recreation otherwise the sovereign and free state Citizen would be quickly enslaved by such “better use of your private property and wages.  It is that simple.  It is common sense back up by LONANG, clear warnings to King George II in the American Declaration of Independence and the action, spirit and success of the first American Revolution.</a:t>
            </a:r>
          </a:p>
          <a:p>
            <a:pPr marL="182880" indent="-182880">
              <a:lnSpc>
                <a:spcPts val="1100"/>
              </a:lnSpc>
              <a:spcBef>
                <a:spcPts val="600"/>
              </a:spcBef>
              <a:buClrTx/>
              <a:buSzPct val="97000"/>
              <a:buFont typeface="+mj-lt"/>
              <a:buAutoNum type="arabicParenR"/>
            </a:pPr>
            <a:r>
              <a:rPr lang="en-US" sz="1200" dirty="0" smtClean="0"/>
              <a:t>Councils and a few hundred so called "representatives" or "senators" or civic "administrators" cannot overlay what American clearly stands against as laid in the Laws of Nature and Natures God, the Declaration of Independence and the spirit and success of the first American Revolution.  True and honest limited free Republics cannot concoct a "majority" vote for  a better use of your property and labor.  There are no exceptions to what is clearly the intent of the Laws of Nature and Natures God, the warnings written to King George III in the Declaration of Independence  and the resulting action and success of the first American Revolution. </a:t>
            </a:r>
          </a:p>
          <a:p>
            <a:pPr marL="182880" indent="-182880">
              <a:lnSpc>
                <a:spcPts val="1100"/>
              </a:lnSpc>
              <a:spcBef>
                <a:spcPts val="600"/>
              </a:spcBef>
              <a:buClrTx/>
              <a:buSzPct val="97000"/>
              <a:buFont typeface="+mj-lt"/>
              <a:buAutoNum type="arabicParenR"/>
            </a:pPr>
            <a:r>
              <a:rPr lang="en-US" sz="1200" dirty="0" smtClean="0"/>
              <a:t>If a few politicians and lawyers with the help of their local NGO's could grow their fiefdoms by political decisions of a few people on a utility infrastructure (sewer &amp; power) with a simple majority vote, the fiefdoms would grow and the Citizens would loose everything and they have.</a:t>
            </a:r>
          </a:p>
          <a:p>
            <a:pPr marL="182880" indent="-182880">
              <a:lnSpc>
                <a:spcPts val="1100"/>
              </a:lnSpc>
              <a:spcBef>
                <a:spcPts val="600"/>
              </a:spcBef>
              <a:buClrTx/>
              <a:buSzPct val="97000"/>
              <a:buFont typeface="+mj-lt"/>
              <a:buAutoNum type="arabicParenR"/>
            </a:pPr>
            <a:r>
              <a:rPr lang="en-US" sz="1200" dirty="0" smtClean="0"/>
              <a:t>Once individual free choice is breached then a true and honest Republic does not fully develop into an independent  state.</a:t>
            </a:r>
          </a:p>
          <a:p>
            <a:pPr marL="182880" indent="-182880">
              <a:lnSpc>
                <a:spcPts val="1100"/>
              </a:lnSpc>
              <a:spcBef>
                <a:spcPts val="600"/>
              </a:spcBef>
              <a:buClrTx/>
              <a:buSzPct val="97000"/>
              <a:buFont typeface="+mj-lt"/>
              <a:buAutoNum type="arabicParenR"/>
            </a:pPr>
            <a:r>
              <a:rPr lang="en-US" sz="1200" dirty="0" smtClean="0"/>
              <a:t>Usury, regulations and direct and indirect taxing combined with  the act of “planning” quickly grow into death by a thousand lashes upon the 70 some unalienable rights of the rightful state Citizen.  No public servant can master their urge for power.</a:t>
            </a:r>
          </a:p>
          <a:p>
            <a:pPr marL="182880" indent="-182880">
              <a:lnSpc>
                <a:spcPts val="1100"/>
              </a:lnSpc>
              <a:spcBef>
                <a:spcPts val="600"/>
              </a:spcBef>
              <a:buClrTx/>
              <a:buSzPct val="97000"/>
              <a:buFont typeface="+mj-lt"/>
              <a:buAutoNum type="arabicParenR"/>
            </a:pPr>
            <a:r>
              <a:rPr lang="en-US" sz="1200" dirty="0" smtClean="0"/>
              <a:t>The municipalities are being manipulated by the globalist to effect an end run of  the American state Citizen sovereignty and freedom. </a:t>
            </a:r>
            <a:endParaRPr lang="en-US" sz="1200" dirty="0"/>
          </a:p>
        </p:txBody>
      </p:sp>
      <p:pic>
        <p:nvPicPr>
          <p:cNvPr id="5" name="Content Placeholder 4" descr="HangingCageMan.jpg">
            <a:hlinkClick r:id="rId2"/>
          </p:cNvPr>
          <p:cNvPicPr>
            <a:picLocks noGrp="1" noChangeAspect="1"/>
          </p:cNvPicPr>
          <p:nvPr>
            <p:ph sz="half" idx="2"/>
          </p:nvPr>
        </p:nvPicPr>
        <p:blipFill>
          <a:blip r:embed="rId3" cstate="print"/>
          <a:stretch>
            <a:fillRect/>
          </a:stretch>
        </p:blipFill>
        <p:spPr>
          <a:xfrm>
            <a:off x="5562600" y="1295400"/>
            <a:ext cx="2908602" cy="4724400"/>
          </a:xfrm>
        </p:spPr>
      </p:pic>
      <p:graphicFrame>
        <p:nvGraphicFramePr>
          <p:cNvPr id="7" name="Table 6"/>
          <p:cNvGraphicFramePr>
            <a:graphicFrameLocks noGrp="1"/>
          </p:cNvGraphicFramePr>
          <p:nvPr/>
        </p:nvGraphicFramePr>
        <p:xfrm>
          <a:off x="4953000" y="152400"/>
          <a:ext cx="4038600" cy="665018"/>
        </p:xfrm>
        <a:graphic>
          <a:graphicData uri="http://schemas.openxmlformats.org/drawingml/2006/table">
            <a:tbl>
              <a:tblPr/>
              <a:tblGrid>
                <a:gridCol w="4038600"/>
              </a:tblGrid>
              <a:tr h="534231">
                <a:tc>
                  <a:txBody>
                    <a:bodyPr/>
                    <a:lstStyle/>
                    <a:p>
                      <a:pPr algn="l">
                        <a:spcBef>
                          <a:spcPts val="0"/>
                        </a:spcBef>
                        <a:spcAft>
                          <a:spcPts val="0"/>
                        </a:spcAft>
                      </a:pPr>
                      <a:r>
                        <a:rPr lang="en-US" sz="1000" dirty="0">
                          <a:solidFill>
                            <a:srgbClr val="000000"/>
                          </a:solidFill>
                          <a:latin typeface="Verdana"/>
                        </a:rPr>
                        <a:t>Allie: "Tell me Mr. Cole How long have you been killing people for a living"?</a:t>
                      </a:r>
                    </a:p>
                    <a:p>
                      <a:pPr algn="l">
                        <a:spcBef>
                          <a:spcPts val="0"/>
                        </a:spcBef>
                        <a:spcAft>
                          <a:spcPts val="0"/>
                        </a:spcAft>
                      </a:pPr>
                      <a:r>
                        <a:rPr lang="en-US" sz="1000" dirty="0">
                          <a:solidFill>
                            <a:srgbClr val="000000"/>
                          </a:solidFill>
                          <a:latin typeface="Verdana"/>
                        </a:rPr>
                        <a:t>Virgil: " I don't kill people for a living, I enforce the law."</a:t>
                      </a:r>
                    </a:p>
                    <a:p>
                      <a:pPr algn="l">
                        <a:spcBef>
                          <a:spcPts val="0"/>
                        </a:spcBef>
                        <a:spcAft>
                          <a:spcPts val="0"/>
                        </a:spcAft>
                      </a:pPr>
                      <a:r>
                        <a:rPr lang="en-US" sz="1000" dirty="0">
                          <a:solidFill>
                            <a:srgbClr val="000000"/>
                          </a:solidFill>
                          <a:latin typeface="Verdana"/>
                        </a:rPr>
                        <a:t>Appaloosa, An American Classic 4, Shawn Edward, FOX-TV</a:t>
                      </a:r>
                    </a:p>
                  </a:txBody>
                  <a:tcPr marL="27709" marR="27709" marT="27709" marB="2770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3300"/>
                    </a:solidFill>
                  </a:tcPr>
                </a:tc>
              </a:tr>
            </a:tbl>
          </a:graphicData>
        </a:graphic>
      </p:graphicFrame>
      <p:sp>
        <p:nvSpPr>
          <p:cNvPr id="10" name="Date Placeholder 9"/>
          <p:cNvSpPr>
            <a:spLocks noGrp="1"/>
          </p:cNvSpPr>
          <p:nvPr>
            <p:ph type="dt" sz="half" idx="10"/>
          </p:nvPr>
        </p:nvSpPr>
        <p:spPr/>
        <p:txBody>
          <a:bodyPr/>
          <a:lstStyle/>
          <a:p>
            <a:r>
              <a:rPr lang="en-US" dirty="0" smtClean="0"/>
              <a:t>4/22/2013</a:t>
            </a:r>
            <a:endParaRPr lang="en-US" dirty="0"/>
          </a:p>
        </p:txBody>
      </p:sp>
      <p:sp>
        <p:nvSpPr>
          <p:cNvPr id="12" name="Footer Placeholder 11"/>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2593848" cy="841248"/>
          </a:xfrm>
        </p:spPr>
        <p:txBody>
          <a:bodyPr>
            <a:normAutofit/>
          </a:bodyPr>
          <a:lstStyle/>
          <a:p>
            <a:r>
              <a:rPr lang="en-US" sz="1800" dirty="0" smtClean="0"/>
              <a:t>The laffer curve</a:t>
            </a:r>
            <a:endParaRPr lang="en-US" sz="1800" dirty="0"/>
          </a:p>
        </p:txBody>
      </p:sp>
      <p:pic>
        <p:nvPicPr>
          <p:cNvPr id="5" name="Content Placeholder 4" descr="Laffer-Curve.png">
            <a:hlinkClick r:id="rId2"/>
          </p:cNvPr>
          <p:cNvPicPr>
            <a:picLocks noGrp="1" noChangeAspect="1"/>
          </p:cNvPicPr>
          <p:nvPr>
            <p:ph sz="half" idx="1"/>
          </p:nvPr>
        </p:nvPicPr>
        <p:blipFill>
          <a:blip r:embed="rId3" cstate="print"/>
          <a:stretch>
            <a:fillRect/>
          </a:stretch>
        </p:blipFill>
        <p:spPr>
          <a:xfrm>
            <a:off x="381000" y="1143001"/>
            <a:ext cx="3429000" cy="2379306"/>
          </a:xfrm>
        </p:spPr>
      </p:pic>
      <p:sp>
        <p:nvSpPr>
          <p:cNvPr id="4" name="Content Placeholder 3"/>
          <p:cNvSpPr>
            <a:spLocks noGrp="1"/>
          </p:cNvSpPr>
          <p:nvPr>
            <p:ph sz="half" idx="2"/>
          </p:nvPr>
        </p:nvSpPr>
        <p:spPr>
          <a:xfrm>
            <a:off x="4191000" y="685800"/>
            <a:ext cx="4724400" cy="5715000"/>
          </a:xfrm>
          <a:solidFill>
            <a:schemeClr val="bg1"/>
          </a:solidFill>
        </p:spPr>
        <p:txBody>
          <a:bodyPr>
            <a:noAutofit/>
          </a:bodyPr>
          <a:lstStyle/>
          <a:p>
            <a:pPr>
              <a:lnSpc>
                <a:spcPts val="1200"/>
              </a:lnSpc>
              <a:spcBef>
                <a:spcPts val="300"/>
              </a:spcBef>
              <a:buNone/>
            </a:pPr>
            <a:r>
              <a:rPr lang="en-US" sz="1200" u="sng" dirty="0" smtClean="0"/>
              <a:t>Points On This Curve To Consider (cont.): </a:t>
            </a:r>
          </a:p>
          <a:p>
            <a:pPr marL="182880" indent="-182880">
              <a:lnSpc>
                <a:spcPts val="1100"/>
              </a:lnSpc>
              <a:spcBef>
                <a:spcPts val="300"/>
              </a:spcBef>
              <a:buClrTx/>
              <a:buSzPct val="100000"/>
              <a:buFont typeface="+mj-lt"/>
              <a:buAutoNum type="arabicParenR" startAt="5"/>
            </a:pPr>
            <a:r>
              <a:rPr lang="en-US" sz="1100" dirty="0" smtClean="0"/>
              <a:t>When a municipal or a state “purchases” land or land rights they do so by placing a gun to the head of the state Citizens or the private corporations.  There is also land trading going on between private and public corporations which is  relative better way to gain land however the end result of tying up local Citizenry with unending  maintenance cost and regulatory nightmares is of rightful grave concern.</a:t>
            </a:r>
          </a:p>
          <a:p>
            <a:pPr marL="182880" indent="-182880">
              <a:lnSpc>
                <a:spcPts val="1100"/>
              </a:lnSpc>
              <a:spcBef>
                <a:spcPts val="300"/>
              </a:spcBef>
              <a:buClrTx/>
              <a:buSzPct val="100000"/>
              <a:buFont typeface="+mj-lt"/>
              <a:buAutoNum type="arabicParenR" startAt="5"/>
            </a:pPr>
            <a:r>
              <a:rPr lang="en-US" sz="1100" dirty="0" smtClean="0"/>
              <a:t>While public municipalities and their applicable state show positive net worth on their Consolidated Annual  Financial Reports (CAFR), there is really no value in the true and honest sense, because their revenue and assets are all derived from  extortion, usury, regulatory compliance by force and tax taking by force.  </a:t>
            </a:r>
          </a:p>
          <a:p>
            <a:pPr marL="182880" indent="-182880">
              <a:lnSpc>
                <a:spcPts val="1000"/>
              </a:lnSpc>
              <a:spcBef>
                <a:spcPts val="300"/>
              </a:spcBef>
              <a:buClrTx/>
              <a:buSzPct val="100000"/>
              <a:buFont typeface="+mj-lt"/>
              <a:buAutoNum type="arabicParenR" startAt="5"/>
            </a:pPr>
            <a:r>
              <a:rPr lang="en-US" sz="1100" dirty="0" smtClean="0"/>
              <a:t>This removes any return on investment offered in an honest private corporation.</a:t>
            </a:r>
          </a:p>
          <a:p>
            <a:pPr marL="182880" indent="-182880">
              <a:lnSpc>
                <a:spcPts val="1100"/>
              </a:lnSpc>
              <a:spcBef>
                <a:spcPts val="300"/>
              </a:spcBef>
              <a:buClrTx/>
              <a:buSzPct val="100000"/>
              <a:buFont typeface="+mj-lt"/>
              <a:buAutoNum type="arabicParenR" startAt="5"/>
            </a:pPr>
            <a:r>
              <a:rPr lang="en-US" sz="1100" dirty="0" smtClean="0"/>
              <a:t>And the concept of tax is far worse than this.  The “business enterprises the municipal or state enter into are largely operated at a loss which is also transferred onto the sovereign Citizen by force.</a:t>
            </a:r>
          </a:p>
          <a:p>
            <a:pPr marL="182880" indent="-182880">
              <a:lnSpc>
                <a:spcPts val="1100"/>
              </a:lnSpc>
              <a:spcBef>
                <a:spcPts val="300"/>
              </a:spcBef>
              <a:buClrTx/>
              <a:buSzPct val="100000"/>
              <a:buFont typeface="+mj-lt"/>
              <a:buAutoNum type="arabicParenR" startAt="5"/>
            </a:pPr>
            <a:r>
              <a:rPr lang="en-US" sz="1100" dirty="0" smtClean="0"/>
              <a:t>A public municipal corporation is genetically flawed because it  is designed to be a predatory political animal, it can only take vs. provide true and honest services and dividends like say a public coop.</a:t>
            </a:r>
          </a:p>
          <a:p>
            <a:pPr marL="182880" indent="-182880">
              <a:lnSpc>
                <a:spcPts val="1100"/>
              </a:lnSpc>
              <a:spcBef>
                <a:spcPts val="300"/>
              </a:spcBef>
              <a:buClrTx/>
              <a:buSzPct val="100000"/>
              <a:buFont typeface="+mj-lt"/>
              <a:buAutoNum type="arabicParenR" startAt="5"/>
            </a:pPr>
            <a:r>
              <a:rPr lang="en-US" sz="1100" dirty="0" smtClean="0"/>
              <a:t> If taxes provide no value and are in fact regressive why are they used, there are several main reasons?</a:t>
            </a:r>
          </a:p>
          <a:p>
            <a:pPr marL="182880" indent="-182880">
              <a:lnSpc>
                <a:spcPts val="1100"/>
              </a:lnSpc>
              <a:spcBef>
                <a:spcPts val="300"/>
              </a:spcBef>
              <a:buClrTx/>
              <a:buSzPct val="100000"/>
              <a:buFont typeface="+mj-lt"/>
              <a:buAutoNum type="arabicParenR" startAt="5"/>
            </a:pPr>
            <a:r>
              <a:rPr lang="en-US" sz="1100" dirty="0" smtClean="0"/>
              <a:t> Reason 1: Control of the masses is a strong reason because most of the Citizenry have been brain washed to believe there are no other alternatives to provide them the security of a limited infrastructure.</a:t>
            </a:r>
          </a:p>
          <a:p>
            <a:pPr marL="182880" indent="-182880">
              <a:lnSpc>
                <a:spcPts val="1100"/>
              </a:lnSpc>
              <a:spcBef>
                <a:spcPts val="300"/>
              </a:spcBef>
              <a:buClrTx/>
              <a:buSzPct val="100000"/>
              <a:buFont typeface="+mj-lt"/>
              <a:buAutoNum type="arabicParenR" startAt="5"/>
            </a:pPr>
            <a:r>
              <a:rPr lang="en-US" sz="1100" dirty="0" smtClean="0"/>
              <a:t>Reason 2: Taxing labor and property allows the corporations to transfer 99% of their tax responsibility onto the apathetic public.</a:t>
            </a:r>
          </a:p>
          <a:p>
            <a:pPr marL="182880" indent="-182880">
              <a:lnSpc>
                <a:spcPts val="1100"/>
              </a:lnSpc>
              <a:spcBef>
                <a:spcPts val="300"/>
              </a:spcBef>
              <a:buClrTx/>
              <a:buSzPct val="100000"/>
              <a:buFont typeface="+mj-lt"/>
              <a:buAutoNum type="arabicParenR" startAt="5"/>
            </a:pPr>
            <a:r>
              <a:rPr lang="en-US" sz="1100" dirty="0" smtClean="0"/>
              <a:t> Reason 3: The public are more easily manipulated and relatively financially weak compared to the private and public corporations.</a:t>
            </a:r>
          </a:p>
          <a:p>
            <a:pPr marL="182880" indent="-182880">
              <a:lnSpc>
                <a:spcPts val="1100"/>
              </a:lnSpc>
              <a:spcBef>
                <a:spcPts val="300"/>
              </a:spcBef>
              <a:buClrTx/>
              <a:buSzPct val="100000"/>
              <a:buFont typeface="+mj-lt"/>
              <a:buAutoNum type="arabicParenR" startAt="5"/>
            </a:pPr>
            <a:r>
              <a:rPr lang="en-US" sz="1100" dirty="0" smtClean="0"/>
              <a:t>Reason 4: No one is allowed to exist outside of the public and private corporate sub-divisions. </a:t>
            </a:r>
          </a:p>
          <a:p>
            <a:pPr marL="182880" indent="-182880">
              <a:lnSpc>
                <a:spcPts val="1100"/>
              </a:lnSpc>
              <a:spcBef>
                <a:spcPts val="300"/>
              </a:spcBef>
              <a:buClrTx/>
              <a:buSzPct val="100000"/>
              <a:buFont typeface="+mj-lt"/>
              <a:buAutoNum type="arabicParenR" startAt="5"/>
            </a:pPr>
            <a:r>
              <a:rPr lang="en-US" sz="1100" dirty="0" smtClean="0"/>
              <a:t>Reason 5: The states  are the Mother of the private and public corporations and the state Citizen is considered their employee by default whether you work for them or not.</a:t>
            </a:r>
          </a:p>
          <a:p>
            <a:pPr marL="228600" indent="-228600">
              <a:lnSpc>
                <a:spcPts val="1200"/>
              </a:lnSpc>
              <a:spcBef>
                <a:spcPts val="300"/>
              </a:spcBef>
              <a:buClrTx/>
              <a:buSzPct val="100000"/>
              <a:buFont typeface="+mj-lt"/>
              <a:buAutoNum type="arabicParenR" startAt="5"/>
            </a:pPr>
            <a:r>
              <a:rPr lang="en-US" sz="1100" dirty="0" smtClean="0"/>
              <a:t>Reason 6: This vial network does not tolerate competition or alternative forms of freedom, i.e. look at what is in common in the system and  what does not exist, i.e. free communities. </a:t>
            </a:r>
            <a:endParaRPr lang="en-US" sz="1100" dirty="0"/>
          </a:p>
        </p:txBody>
      </p:sp>
      <p:sp>
        <p:nvSpPr>
          <p:cNvPr id="6" name="TextBox 5"/>
          <p:cNvSpPr txBox="1"/>
          <p:nvPr/>
        </p:nvSpPr>
        <p:spPr>
          <a:xfrm>
            <a:off x="304800" y="3657600"/>
            <a:ext cx="3733800" cy="2652008"/>
          </a:xfrm>
          <a:prstGeom prst="rect">
            <a:avLst/>
          </a:prstGeom>
          <a:solidFill>
            <a:schemeClr val="bg1"/>
          </a:solidFill>
        </p:spPr>
        <p:txBody>
          <a:bodyPr wrap="square" rtlCol="0">
            <a:spAutoFit/>
          </a:bodyPr>
          <a:lstStyle/>
          <a:p>
            <a:pPr marL="228600" indent="-228600"/>
            <a:r>
              <a:rPr lang="en-US" sz="1400" b="1" u="sng" dirty="0" smtClean="0"/>
              <a:t>Points On this Curve To Consider</a:t>
            </a:r>
          </a:p>
          <a:p>
            <a:pPr marL="228600" indent="-228600"/>
            <a:endParaRPr lang="en-US" sz="1400" u="sng" dirty="0" smtClean="0"/>
          </a:p>
          <a:p>
            <a:pPr marL="182880" indent="-182880">
              <a:lnSpc>
                <a:spcPts val="1200"/>
              </a:lnSpc>
              <a:spcBef>
                <a:spcPts val="300"/>
              </a:spcBef>
              <a:buFont typeface="+mj-lt"/>
              <a:buAutoNum type="arabicParenR"/>
            </a:pPr>
            <a:r>
              <a:rPr lang="en-US" sz="1400" dirty="0" smtClean="0"/>
              <a:t>Click on the graph above to read the obvious.</a:t>
            </a:r>
          </a:p>
          <a:p>
            <a:pPr marL="182880" indent="-182880">
              <a:lnSpc>
                <a:spcPts val="1200"/>
              </a:lnSpc>
              <a:spcBef>
                <a:spcPts val="300"/>
              </a:spcBef>
              <a:buFont typeface="+mj-lt"/>
              <a:buAutoNum type="arabicParenR"/>
            </a:pPr>
            <a:r>
              <a:rPr lang="en-US" sz="1400" dirty="0" smtClean="0">
                <a:hlinkClick r:id="rId4"/>
              </a:rPr>
              <a:t>President Coolidge and the Laffer Curve</a:t>
            </a:r>
            <a:endParaRPr lang="en-US" sz="1400" dirty="0" smtClean="0"/>
          </a:p>
          <a:p>
            <a:pPr marL="182880" indent="-182880">
              <a:lnSpc>
                <a:spcPts val="1200"/>
              </a:lnSpc>
              <a:spcBef>
                <a:spcPts val="300"/>
              </a:spcBef>
              <a:buClrTx/>
              <a:buSzPct val="88000"/>
              <a:buFont typeface="+mj-lt"/>
              <a:buAutoNum type="arabicParenR"/>
            </a:pPr>
            <a:r>
              <a:rPr lang="en-US" sz="1400" b="1" dirty="0" smtClean="0"/>
              <a:t>All taxes are regressive above 0% and increasingly more destructive after 50%.</a:t>
            </a:r>
          </a:p>
          <a:p>
            <a:pPr marL="182880" indent="-182880">
              <a:lnSpc>
                <a:spcPts val="1200"/>
              </a:lnSpc>
              <a:spcBef>
                <a:spcPts val="300"/>
              </a:spcBef>
              <a:buClrTx/>
              <a:buSzPct val="88000"/>
              <a:buFont typeface="+mj-lt"/>
              <a:buAutoNum type="arabicParenR"/>
            </a:pPr>
            <a:r>
              <a:rPr lang="en-US" sz="1400" dirty="0" smtClean="0"/>
              <a:t>This chart is a bit deceptive because it gives the appearance that a tax is acceptable at or below 50%, this is completely false.</a:t>
            </a:r>
          </a:p>
          <a:p>
            <a:pPr marL="182880" indent="-182880">
              <a:lnSpc>
                <a:spcPts val="1000"/>
              </a:lnSpc>
              <a:spcBef>
                <a:spcPts val="300"/>
              </a:spcBef>
              <a:buSzPct val="88000"/>
              <a:buFont typeface="+mj-lt"/>
              <a:buAutoNum type="arabicParenR"/>
            </a:pPr>
            <a:r>
              <a:rPr lang="en-US" sz="1400" dirty="0" smtClean="0"/>
              <a:t>All state and their municipal corporations are monopolies operated by force which provide NO RETURN ON INVESTMENT to the sovereign investors.</a:t>
            </a:r>
          </a:p>
          <a:p>
            <a:pPr marL="182880" indent="-182880">
              <a:lnSpc>
                <a:spcPts val="1200"/>
              </a:lnSpc>
              <a:spcBef>
                <a:spcPts val="300"/>
              </a:spcBef>
              <a:buSzPct val="88000"/>
              <a:buFont typeface="+mj-lt"/>
              <a:buAutoNum type="arabicParenR"/>
            </a:pPr>
            <a:r>
              <a:rPr lang="en-US" sz="1400" dirty="0" smtClean="0"/>
              <a:t>This would never be allowed in a private corporation and the private sector.</a:t>
            </a:r>
            <a:endParaRPr lang="en-US" sz="1400" dirty="0"/>
          </a:p>
        </p:txBody>
      </p:sp>
      <p:sp>
        <p:nvSpPr>
          <p:cNvPr id="10" name="TextBox 9"/>
          <p:cNvSpPr txBox="1"/>
          <p:nvPr/>
        </p:nvSpPr>
        <p:spPr>
          <a:xfrm>
            <a:off x="5486400" y="152400"/>
            <a:ext cx="3276600" cy="374461"/>
          </a:xfrm>
          <a:prstGeom prst="rect">
            <a:avLst/>
          </a:prstGeom>
          <a:solidFill>
            <a:srgbClr val="CCCCFF"/>
          </a:solidFill>
        </p:spPr>
        <p:txBody>
          <a:bodyPr wrap="square" rtlCol="0">
            <a:spAutoFit/>
          </a:bodyPr>
          <a:lstStyle/>
          <a:p>
            <a:pPr>
              <a:lnSpc>
                <a:spcPts val="1100"/>
              </a:lnSpc>
            </a:pPr>
            <a:r>
              <a:rPr lang="en-US" sz="1200" dirty="0" smtClean="0"/>
              <a:t>Any tax upon rightful state sovereign and free Citizen is  a regressive tax </a:t>
            </a:r>
            <a:endParaRPr lang="en-US" sz="1200" dirty="0"/>
          </a:p>
        </p:txBody>
      </p:sp>
      <p:sp>
        <p:nvSpPr>
          <p:cNvPr id="13" name="Date Placeholder 12"/>
          <p:cNvSpPr>
            <a:spLocks noGrp="1"/>
          </p:cNvSpPr>
          <p:nvPr>
            <p:ph type="dt" sz="half" idx="10"/>
          </p:nvPr>
        </p:nvSpPr>
        <p:spPr/>
        <p:txBody>
          <a:bodyPr/>
          <a:lstStyle/>
          <a:p>
            <a:r>
              <a:rPr lang="en-US" dirty="0" smtClean="0"/>
              <a:t>4/22/2013</a:t>
            </a:r>
            <a:endParaRPr lang="en-US" dirty="0"/>
          </a:p>
        </p:txBody>
      </p:sp>
      <p:sp>
        <p:nvSpPr>
          <p:cNvPr id="15" name="Footer Placeholder 14"/>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391400" cy="841248"/>
          </a:xfrm>
        </p:spPr>
        <p:txBody>
          <a:bodyPr>
            <a:normAutofit/>
          </a:bodyPr>
          <a:lstStyle/>
          <a:p>
            <a:r>
              <a:rPr lang="en-US" sz="2000" dirty="0" smtClean="0"/>
              <a:t>This presentation is formatted for At-a-glance viewing</a:t>
            </a:r>
            <a:endParaRPr lang="en-US" sz="2800" dirty="0"/>
          </a:p>
        </p:txBody>
      </p:sp>
      <p:pic>
        <p:nvPicPr>
          <p:cNvPr id="8" name="Content Placeholder 7" descr="Eye on the Flag.jpg"/>
          <p:cNvPicPr>
            <a:picLocks noGrp="1" noChangeAspect="1"/>
          </p:cNvPicPr>
          <p:nvPr>
            <p:ph sz="half" idx="1"/>
          </p:nvPr>
        </p:nvPicPr>
        <p:blipFill>
          <a:blip r:embed="rId2" cstate="print"/>
          <a:stretch>
            <a:fillRect/>
          </a:stretch>
        </p:blipFill>
        <p:spPr>
          <a:xfrm>
            <a:off x="223025" y="1981200"/>
            <a:ext cx="3891775" cy="2667000"/>
          </a:xfrm>
        </p:spPr>
      </p:pic>
      <p:sp>
        <p:nvSpPr>
          <p:cNvPr id="4" name="Content Placeholder 3"/>
          <p:cNvSpPr>
            <a:spLocks noGrp="1"/>
          </p:cNvSpPr>
          <p:nvPr>
            <p:ph sz="half" idx="2"/>
          </p:nvPr>
        </p:nvSpPr>
        <p:spPr>
          <a:xfrm>
            <a:off x="4343400" y="1600200"/>
            <a:ext cx="4572000" cy="4038600"/>
          </a:xfrm>
        </p:spPr>
        <p:txBody>
          <a:bodyPr>
            <a:noAutofit/>
          </a:bodyPr>
          <a:lstStyle/>
          <a:p>
            <a:pPr>
              <a:spcBef>
                <a:spcPts val="600"/>
              </a:spcBef>
              <a:buClrTx/>
              <a:buSzPct val="102000"/>
              <a:buFont typeface="+mj-lt"/>
              <a:buAutoNum type="arabicPeriod"/>
            </a:pPr>
            <a:r>
              <a:rPr lang="en-US" sz="1600" dirty="0" smtClean="0"/>
              <a:t>This presentation has been set up so you may scan high points quickly at the level of your interest and time.</a:t>
            </a:r>
          </a:p>
          <a:p>
            <a:pPr>
              <a:spcBef>
                <a:spcPts val="600"/>
              </a:spcBef>
              <a:buClrTx/>
              <a:buSzPct val="102000"/>
              <a:buFont typeface="+mj-lt"/>
              <a:buAutoNum type="arabicPeriod"/>
            </a:pPr>
            <a:r>
              <a:rPr lang="en-US" sz="1600" dirty="0" smtClean="0"/>
              <a:t>For quickest viewing simply scroll through the slides and scan the slide title, pictographs, e.g. pictures, charts and quotes to get the drift.</a:t>
            </a:r>
          </a:p>
          <a:p>
            <a:pPr>
              <a:spcBef>
                <a:spcPts val="600"/>
              </a:spcBef>
              <a:buClrTx/>
              <a:buSzPct val="102000"/>
              <a:buFont typeface="+mj-lt"/>
              <a:buAutoNum type="arabicPeriod"/>
            </a:pPr>
            <a:r>
              <a:rPr lang="en-US" sz="1600" dirty="0" smtClean="0"/>
              <a:t> For more thorough viewing, you may thread deeper into the research material to make your own conclusions at your time and interest.</a:t>
            </a:r>
          </a:p>
          <a:p>
            <a:pPr>
              <a:spcBef>
                <a:spcPts val="600"/>
              </a:spcBef>
              <a:buClrTx/>
              <a:buSzPct val="102000"/>
              <a:buFont typeface="+mj-lt"/>
              <a:buAutoNum type="arabicPeriod"/>
            </a:pPr>
            <a:r>
              <a:rPr lang="en-US" sz="1600" dirty="0" smtClean="0"/>
              <a:t>Property takings are more often devious and deceptive but certainly not “rocket science”.</a:t>
            </a:r>
          </a:p>
          <a:p>
            <a:pPr>
              <a:spcBef>
                <a:spcPts val="600"/>
              </a:spcBef>
              <a:buClrTx/>
              <a:buSzPct val="102000"/>
              <a:buFont typeface="+mj-lt"/>
              <a:buAutoNum type="arabicPeriod"/>
            </a:pPr>
            <a:r>
              <a:rPr lang="en-US" sz="1600" dirty="0" smtClean="0"/>
              <a:t>Please do not be overwhelmed by the detail, this is provided to help questioning minds separate the fact from fiction at least in the time and manner I can provide. </a:t>
            </a:r>
            <a:endParaRPr lang="en-US" sz="1600" dirty="0"/>
          </a:p>
        </p:txBody>
      </p:sp>
      <p:sp>
        <p:nvSpPr>
          <p:cNvPr id="9" name="Date Placeholder 8"/>
          <p:cNvSpPr>
            <a:spLocks noGrp="1"/>
          </p:cNvSpPr>
          <p:nvPr>
            <p:ph type="dt" sz="half" idx="10"/>
          </p:nvPr>
        </p:nvSpPr>
        <p:spPr/>
        <p:txBody>
          <a:bodyPr/>
          <a:lstStyle/>
          <a:p>
            <a:r>
              <a:rPr lang="en-US" dirty="0" smtClean="0"/>
              <a:t>4/22/2013</a:t>
            </a:r>
            <a:endParaRPr lang="en-US" dirty="0"/>
          </a:p>
        </p:txBody>
      </p:sp>
      <p:sp>
        <p:nvSpPr>
          <p:cNvPr id="10" name="Footer Placeholder 9"/>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4041648" cy="841248"/>
          </a:xfrm>
        </p:spPr>
        <p:txBody>
          <a:bodyPr>
            <a:normAutofit fontScale="90000"/>
          </a:bodyPr>
          <a:lstStyle/>
          <a:p>
            <a:r>
              <a:rPr lang="en-US" sz="1800" dirty="0" smtClean="0"/>
              <a:t>Look at The ways things are not –</a:t>
            </a:r>
            <a:br>
              <a:rPr lang="en-US" sz="1800" dirty="0" smtClean="0"/>
            </a:br>
            <a:r>
              <a:rPr lang="en-US" sz="1800" dirty="0" smtClean="0"/>
              <a:t>or I don’t want no stinken government public services –</a:t>
            </a:r>
            <a:br>
              <a:rPr lang="en-US" sz="1800" dirty="0" smtClean="0"/>
            </a:br>
            <a:r>
              <a:rPr lang="en-US" sz="1800" dirty="0" smtClean="0"/>
              <a:t>leave me alone</a:t>
            </a:r>
            <a:endParaRPr lang="en-US" sz="1800" dirty="0"/>
          </a:p>
        </p:txBody>
      </p:sp>
      <p:sp>
        <p:nvSpPr>
          <p:cNvPr id="3" name="Content Placeholder 2"/>
          <p:cNvSpPr>
            <a:spLocks noGrp="1"/>
          </p:cNvSpPr>
          <p:nvPr>
            <p:ph sz="half" idx="1"/>
          </p:nvPr>
        </p:nvSpPr>
        <p:spPr>
          <a:xfrm>
            <a:off x="304800" y="1524000"/>
            <a:ext cx="4191000" cy="4724400"/>
          </a:xfrm>
          <a:solidFill>
            <a:schemeClr val="bg1"/>
          </a:solidFill>
        </p:spPr>
        <p:txBody>
          <a:bodyPr>
            <a:noAutofit/>
          </a:bodyPr>
          <a:lstStyle/>
          <a:p>
            <a:pPr marL="182880" indent="-182880">
              <a:lnSpc>
                <a:spcPts val="1100"/>
              </a:lnSpc>
              <a:spcBef>
                <a:spcPts val="300"/>
              </a:spcBef>
              <a:buNone/>
            </a:pPr>
            <a:r>
              <a:rPr lang="en-US" sz="1200" b="1" u="sng" dirty="0" smtClean="0"/>
              <a:t>Look at what is NOT and see  what has been taken:</a:t>
            </a:r>
          </a:p>
          <a:p>
            <a:pPr marL="182880" indent="-182880">
              <a:lnSpc>
                <a:spcPts val="1100"/>
              </a:lnSpc>
              <a:spcBef>
                <a:spcPts val="300"/>
              </a:spcBef>
              <a:buNone/>
            </a:pPr>
            <a:endParaRPr lang="en-US" sz="1200" b="1" u="sng" dirty="0" smtClean="0"/>
          </a:p>
          <a:p>
            <a:pPr marL="182880" indent="-182880">
              <a:lnSpc>
                <a:spcPts val="1100"/>
              </a:lnSpc>
              <a:spcBef>
                <a:spcPts val="300"/>
              </a:spcBef>
              <a:buClrTx/>
              <a:buSzPct val="100000"/>
              <a:buFont typeface="+mj-lt"/>
              <a:buAutoNum type="arabicParenR"/>
            </a:pPr>
            <a:r>
              <a:rPr lang="en-US" sz="1200" dirty="0" smtClean="0"/>
              <a:t>All American municipals incorporated and unincorporated are organized basically the same and extort  the community property owners and smaller businesses for revenue vs. freely paying your bill for only those services you use.</a:t>
            </a:r>
          </a:p>
          <a:p>
            <a:pPr marL="182880" indent="-182880">
              <a:lnSpc>
                <a:spcPts val="1100"/>
              </a:lnSpc>
              <a:spcBef>
                <a:spcPts val="300"/>
              </a:spcBef>
              <a:buClrTx/>
              <a:buSzPct val="100000"/>
              <a:buFont typeface="+mj-lt"/>
              <a:buAutoNum type="arabicParenR"/>
            </a:pPr>
            <a:r>
              <a:rPr lang="en-US" sz="1200" dirty="0" smtClean="0"/>
              <a:t>There is no experimentation with different forms of free communities and total oppression of such.</a:t>
            </a:r>
          </a:p>
          <a:p>
            <a:pPr marL="182880" indent="-182880">
              <a:lnSpc>
                <a:spcPts val="1100"/>
              </a:lnSpc>
              <a:spcBef>
                <a:spcPts val="300"/>
              </a:spcBef>
              <a:buClrTx/>
              <a:buSzPct val="100000"/>
              <a:buFont typeface="+mj-lt"/>
              <a:buAutoNum type="arabicParenR"/>
            </a:pPr>
            <a:r>
              <a:rPr lang="en-US" sz="1200" dirty="0" smtClean="0"/>
              <a:t>If any state or county or city tries to leave the system (secede) they are killed or those being left with the short stick refuse the others who wish to get out of the extortion racket..</a:t>
            </a:r>
            <a:fld id="{1833C07B-68AF-49ED-8EE4-01A90A07BEAE}" type="slidenum">
              <a:rPr lang="en-US" sz="1200" smtClean="0"/>
              <a:pPr marL="182880" indent="-182880">
                <a:lnSpc>
                  <a:spcPts val="1100"/>
                </a:lnSpc>
                <a:spcBef>
                  <a:spcPts val="300"/>
                </a:spcBef>
                <a:buClrTx/>
                <a:buSzPct val="100000"/>
                <a:buFont typeface="+mj-lt"/>
                <a:buAutoNum type="arabicParenR"/>
              </a:pPr>
              <a:t>20</a:t>
            </a:fld>
            <a:endParaRPr lang="en-US" sz="1200" dirty="0" smtClean="0"/>
          </a:p>
          <a:p>
            <a:pPr marL="182880" indent="-182880">
              <a:lnSpc>
                <a:spcPts val="1100"/>
              </a:lnSpc>
              <a:spcBef>
                <a:spcPts val="300"/>
              </a:spcBef>
              <a:buClrTx/>
              <a:buSzPct val="100000"/>
              <a:buFont typeface="+mj-lt"/>
              <a:buAutoNum type="arabicParenR"/>
            </a:pPr>
            <a:r>
              <a:rPr lang="en-US" sz="1200" dirty="0" smtClean="0"/>
              <a:t>There is only 30 days different among all 50 states in their tax free day, i.e. there is relative little difference in the total tax taking.</a:t>
            </a:r>
          </a:p>
          <a:p>
            <a:pPr marL="182880" indent="-182880">
              <a:lnSpc>
                <a:spcPts val="1100"/>
              </a:lnSpc>
              <a:spcBef>
                <a:spcPts val="300"/>
              </a:spcBef>
              <a:buClrTx/>
              <a:buSzPct val="100000"/>
              <a:buFont typeface="+mj-lt"/>
              <a:buAutoNum type="arabicParenR"/>
            </a:pPr>
            <a:r>
              <a:rPr lang="en-US" sz="1200" dirty="0" smtClean="0"/>
              <a:t>While the formulas of taxing are somewhat different in each state and its municipal corporation constitutional children, the variables are finite and very similar.</a:t>
            </a:r>
          </a:p>
          <a:p>
            <a:pPr marL="182880" indent="-182880">
              <a:lnSpc>
                <a:spcPts val="1100"/>
              </a:lnSpc>
              <a:spcBef>
                <a:spcPts val="300"/>
              </a:spcBef>
              <a:buClrTx/>
              <a:buSzPct val="100000"/>
              <a:buFont typeface="+mj-lt"/>
              <a:buAutoNum type="arabicParenR"/>
            </a:pPr>
            <a:r>
              <a:rPr lang="en-US" sz="1200" dirty="0" smtClean="0"/>
              <a:t>The state and their constitutional municipal children represent centralization of power and are largely nodes reflecting their applicable state, national and global power structure, i.e. what the dictators sees, the other dictators do.</a:t>
            </a:r>
          </a:p>
          <a:p>
            <a:pPr marL="182880" indent="-182880">
              <a:lnSpc>
                <a:spcPts val="1100"/>
              </a:lnSpc>
              <a:spcBef>
                <a:spcPts val="300"/>
              </a:spcBef>
              <a:buClrTx/>
              <a:buSzPct val="100000"/>
              <a:buFont typeface="+mj-lt"/>
              <a:buAutoNum type="arabicParenR"/>
            </a:pPr>
            <a:r>
              <a:rPr lang="en-US" sz="1200" dirty="0" smtClean="0"/>
              <a:t>There are no communities or states which are completely free and true and honest limited republics where the Citizens demand no taxes, no regulations and no usury upon the rightful natural born and naturalized.</a:t>
            </a:r>
          </a:p>
          <a:p>
            <a:pPr marL="182880" indent="-182880">
              <a:lnSpc>
                <a:spcPts val="1100"/>
              </a:lnSpc>
              <a:spcBef>
                <a:spcPts val="300"/>
              </a:spcBef>
              <a:buClrTx/>
              <a:buSzPct val="100000"/>
              <a:buFont typeface="+mj-lt"/>
              <a:buAutoNum type="arabicParenR"/>
            </a:pPr>
            <a:r>
              <a:rPr lang="en-US" sz="1200" dirty="0" smtClean="0"/>
              <a:t>Why is everything the same? </a:t>
            </a:r>
          </a:p>
        </p:txBody>
      </p:sp>
      <p:sp>
        <p:nvSpPr>
          <p:cNvPr id="4" name="Content Placeholder 3"/>
          <p:cNvSpPr>
            <a:spLocks noGrp="1"/>
          </p:cNvSpPr>
          <p:nvPr>
            <p:ph sz="half" idx="2"/>
          </p:nvPr>
        </p:nvSpPr>
        <p:spPr>
          <a:xfrm>
            <a:off x="4648200" y="1524000"/>
            <a:ext cx="4343400" cy="2819400"/>
          </a:xfrm>
          <a:solidFill>
            <a:schemeClr val="bg1"/>
          </a:solidFill>
        </p:spPr>
        <p:txBody>
          <a:bodyPr>
            <a:normAutofit/>
          </a:bodyPr>
          <a:lstStyle/>
          <a:p>
            <a:pPr marL="182880" indent="-182880">
              <a:lnSpc>
                <a:spcPts val="1200"/>
              </a:lnSpc>
              <a:spcBef>
                <a:spcPts val="0"/>
              </a:spcBef>
              <a:buClrTx/>
              <a:buSzPct val="96000"/>
              <a:buFont typeface="+mj-lt"/>
              <a:buAutoNum type="arabicParenR" startAt="9"/>
            </a:pPr>
            <a:r>
              <a:rPr lang="en-US" sz="1200" dirty="0" smtClean="0"/>
              <a:t>Politicians are challenged in science, engineering, math, finance, et al and this is the very subjects they are stealing from the small property and business owners every day.</a:t>
            </a:r>
          </a:p>
          <a:p>
            <a:pPr marL="182880" indent="-182880">
              <a:lnSpc>
                <a:spcPts val="1200"/>
              </a:lnSpc>
              <a:spcBef>
                <a:spcPts val="0"/>
              </a:spcBef>
              <a:buClrTx/>
              <a:buSzPct val="96000"/>
              <a:buFont typeface="+mj-lt"/>
              <a:buAutoNum type="arabicParenR" startAt="9"/>
            </a:pPr>
            <a:r>
              <a:rPr lang="en-US" sz="1200" dirty="0" smtClean="0"/>
              <a:t>However they are very skilled and trained by our best public academic institutions in political “unscience” to  learn how to easily write a code to seemingly legitimize what they want to steal from the property owners and apathetic public.  </a:t>
            </a:r>
          </a:p>
          <a:p>
            <a:pPr marL="182880" indent="-182880">
              <a:lnSpc>
                <a:spcPts val="1200"/>
              </a:lnSpc>
              <a:spcBef>
                <a:spcPts val="0"/>
              </a:spcBef>
              <a:buClrTx/>
              <a:buSzPct val="96000"/>
              <a:buFont typeface="+mj-lt"/>
              <a:buAutoNum type="arabicParenR" startAt="9"/>
            </a:pPr>
            <a:r>
              <a:rPr lang="en-US" sz="1200" dirty="0" smtClean="0"/>
              <a:t>There are millions of poor people, retired people, elderly people, people with no children which cannot afford property taxes let alone use any of these glamour land takings or need to be extorted for anything including the corrupted public school system.</a:t>
            </a:r>
          </a:p>
          <a:p>
            <a:pPr marL="182880" indent="-182880">
              <a:lnSpc>
                <a:spcPts val="1200"/>
              </a:lnSpc>
              <a:spcBef>
                <a:spcPts val="0"/>
              </a:spcBef>
              <a:buClrTx/>
              <a:buSzPct val="96000"/>
              <a:buFont typeface="+mj-lt"/>
              <a:buAutoNum type="arabicParenR" startAt="9"/>
            </a:pPr>
            <a:r>
              <a:rPr lang="en-US" sz="1200" dirty="0" smtClean="0"/>
              <a:t>  There are thousands of communities which would love to reconstituted themselves to better serve this growing group of freedom seeking public who say “I don’t need no stinken government public services”.  And if they do they can more easily start their own volunteer or private cooperatives.</a:t>
            </a:r>
            <a:endParaRPr lang="en-US" sz="1200" dirty="0"/>
          </a:p>
        </p:txBody>
      </p:sp>
      <p:sp>
        <p:nvSpPr>
          <p:cNvPr id="9" name="Date Placeholder 8"/>
          <p:cNvSpPr>
            <a:spLocks noGrp="1"/>
          </p:cNvSpPr>
          <p:nvPr>
            <p:ph type="dt" sz="half" idx="10"/>
          </p:nvPr>
        </p:nvSpPr>
        <p:spPr/>
        <p:txBody>
          <a:bodyPr/>
          <a:lstStyle/>
          <a:p>
            <a:r>
              <a:rPr lang="en-US" dirty="0" smtClean="0"/>
              <a:t>4/22/2013</a:t>
            </a:r>
            <a:endParaRPr lang="en-US" dirty="0"/>
          </a:p>
        </p:txBody>
      </p:sp>
      <p:sp>
        <p:nvSpPr>
          <p:cNvPr id="10" name="Footer Placeholder 9"/>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3962400" cy="533400"/>
          </a:xfrm>
        </p:spPr>
        <p:txBody>
          <a:bodyPr>
            <a:noAutofit/>
          </a:bodyPr>
          <a:lstStyle/>
          <a:p>
            <a:r>
              <a:rPr lang="en-US" sz="1600" dirty="0" smtClean="0"/>
              <a:t>The nature of natural – Little dictators COPY little dictators </a:t>
            </a:r>
            <a:endParaRPr lang="en-US" sz="1600" dirty="0"/>
          </a:p>
        </p:txBody>
      </p:sp>
      <p:sp>
        <p:nvSpPr>
          <p:cNvPr id="4" name="Content Placeholder 3"/>
          <p:cNvSpPr>
            <a:spLocks noGrp="1"/>
          </p:cNvSpPr>
          <p:nvPr>
            <p:ph sz="half" idx="2"/>
          </p:nvPr>
        </p:nvSpPr>
        <p:spPr>
          <a:xfrm>
            <a:off x="7315200" y="1676400"/>
            <a:ext cx="1676400" cy="4114800"/>
          </a:xfrm>
          <a:solidFill>
            <a:srgbClr val="99FFCC"/>
          </a:solidFill>
        </p:spPr>
        <p:txBody>
          <a:bodyPr>
            <a:noAutofit/>
          </a:bodyPr>
          <a:lstStyle/>
          <a:p>
            <a:pPr marL="182880" indent="-182880">
              <a:lnSpc>
                <a:spcPts val="1200"/>
              </a:lnSpc>
              <a:spcBef>
                <a:spcPts val="600"/>
              </a:spcBef>
              <a:buClrTx/>
              <a:buSzPct val="100000"/>
              <a:buFont typeface="Wingdings" pitchFamily="2" charset="2"/>
              <a:buChar char="ü"/>
            </a:pPr>
            <a:r>
              <a:rPr lang="en-US" sz="1200" dirty="0" smtClean="0">
                <a:latin typeface="Calibri" pitchFamily="34" charset="0"/>
              </a:rPr>
              <a:t>A true and honest free limited Republic does not imprison its Citizens or its resources based on politically contrived “public policy”.</a:t>
            </a:r>
          </a:p>
          <a:p>
            <a:pPr marL="182880" indent="-182880">
              <a:lnSpc>
                <a:spcPts val="1200"/>
              </a:lnSpc>
              <a:spcBef>
                <a:spcPts val="600"/>
              </a:spcBef>
              <a:buClrTx/>
              <a:buSzPct val="100000"/>
              <a:buFont typeface="Wingdings" pitchFamily="2" charset="2"/>
              <a:buChar char="ü"/>
            </a:pPr>
            <a:r>
              <a:rPr lang="en-US" sz="1200" dirty="0" smtClean="0">
                <a:latin typeface="Calibri" pitchFamily="34" charset="0"/>
              </a:rPr>
              <a:t>Good and bad intent upon our land and water become blurred by the use of force and deception. </a:t>
            </a:r>
          </a:p>
          <a:p>
            <a:pPr marL="182880" indent="-182880">
              <a:lnSpc>
                <a:spcPts val="1200"/>
              </a:lnSpc>
              <a:spcBef>
                <a:spcPts val="600"/>
              </a:spcBef>
              <a:buClrTx/>
              <a:buSzPct val="100000"/>
              <a:buFont typeface="Wingdings" pitchFamily="2" charset="2"/>
              <a:buChar char="ü"/>
            </a:pPr>
            <a:r>
              <a:rPr lang="en-US" sz="1200" dirty="0" smtClean="0">
                <a:latin typeface="Calibri" pitchFamily="34" charset="0"/>
              </a:rPr>
              <a:t>So called public policy do not restore nature, they ultimately destroy nature and the natural born Citizens.</a:t>
            </a:r>
          </a:p>
          <a:p>
            <a:pPr marL="182880" indent="-182880">
              <a:lnSpc>
                <a:spcPts val="1200"/>
              </a:lnSpc>
              <a:spcBef>
                <a:spcPts val="600"/>
              </a:spcBef>
              <a:buClrTx/>
              <a:buSzPct val="100000"/>
              <a:buFont typeface="Wingdings" pitchFamily="2" charset="2"/>
              <a:buChar char="ü"/>
            </a:pPr>
            <a:r>
              <a:rPr lang="en-US" sz="1200" dirty="0" smtClean="0">
                <a:latin typeface="Calibri" pitchFamily="34" charset="0"/>
              </a:rPr>
              <a:t>The end intent of “public policy” does not justify the means.</a:t>
            </a:r>
          </a:p>
        </p:txBody>
      </p:sp>
      <p:sp>
        <p:nvSpPr>
          <p:cNvPr id="8" name="Horizontal Scroll 7"/>
          <p:cNvSpPr/>
          <p:nvPr/>
        </p:nvSpPr>
        <p:spPr>
          <a:xfrm>
            <a:off x="3886200" y="0"/>
            <a:ext cx="5105400" cy="1033272"/>
          </a:xfrm>
          <a:prstGeom prst="horizontalScroll">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300"/>
              </a:lnSpc>
            </a:pPr>
            <a:r>
              <a:rPr lang="en-US" sz="1200" dirty="0" smtClean="0">
                <a:solidFill>
                  <a:schemeClr val="tx1"/>
                </a:solidFill>
              </a:rPr>
              <a:t>“The thing about Zen is that it pushes contradictions to their ultimate limit where one has to choose between madness and innocence.”</a:t>
            </a:r>
          </a:p>
          <a:p>
            <a:pPr>
              <a:lnSpc>
                <a:spcPts val="1300"/>
              </a:lnSpc>
            </a:pPr>
            <a:r>
              <a:rPr lang="en-US" sz="1200" dirty="0" smtClean="0">
                <a:solidFill>
                  <a:schemeClr val="tx1"/>
                </a:solidFill>
              </a:rPr>
              <a:t>Thomas Merton</a:t>
            </a:r>
            <a:endParaRPr lang="en-US" sz="1200" dirty="0">
              <a:solidFill>
                <a:schemeClr val="tx1"/>
              </a:solidFill>
            </a:endParaRPr>
          </a:p>
        </p:txBody>
      </p:sp>
      <p:pic>
        <p:nvPicPr>
          <p:cNvPr id="10" name="Content Placeholder 9" descr="Going-Bananas.jpg"/>
          <p:cNvPicPr>
            <a:picLocks noGrp="1" noChangeAspect="1"/>
          </p:cNvPicPr>
          <p:nvPr>
            <p:ph sz="half" idx="1"/>
          </p:nvPr>
        </p:nvPicPr>
        <p:blipFill>
          <a:blip r:embed="rId2" cstate="print"/>
          <a:stretch>
            <a:fillRect/>
          </a:stretch>
        </p:blipFill>
        <p:spPr>
          <a:xfrm>
            <a:off x="228600" y="914400"/>
            <a:ext cx="6869328" cy="5562599"/>
          </a:xfrm>
        </p:spPr>
      </p:pic>
      <p:sp>
        <p:nvSpPr>
          <p:cNvPr id="9" name="Date Placeholder 8"/>
          <p:cNvSpPr>
            <a:spLocks noGrp="1"/>
          </p:cNvSpPr>
          <p:nvPr>
            <p:ph type="dt" sz="half" idx="10"/>
          </p:nvPr>
        </p:nvSpPr>
        <p:spPr/>
        <p:txBody>
          <a:bodyPr/>
          <a:lstStyle/>
          <a:p>
            <a:r>
              <a:rPr lang="en-US" dirty="0" smtClean="0"/>
              <a:t>4/22/2013</a:t>
            </a:r>
            <a:endParaRPr lang="en-US" dirty="0"/>
          </a:p>
        </p:txBody>
      </p:sp>
      <p:sp>
        <p:nvSpPr>
          <p:cNvPr id="11" name="Footer Placeholder 10"/>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transition advTm="7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4572000" cy="612648"/>
          </a:xfrm>
        </p:spPr>
        <p:txBody>
          <a:bodyPr>
            <a:noAutofit/>
          </a:bodyPr>
          <a:lstStyle/>
          <a:p>
            <a:r>
              <a:rPr lang="en-US" sz="1400" dirty="0" smtClean="0"/>
              <a:t>The nature of natural – </a:t>
            </a:r>
            <a:br>
              <a:rPr lang="en-US" sz="1400" dirty="0" smtClean="0"/>
            </a:br>
            <a:r>
              <a:rPr lang="en-US" sz="1400" dirty="0" smtClean="0"/>
              <a:t>forcing property owners to pay to park.. …</a:t>
            </a:r>
            <a:endParaRPr lang="en-US" sz="1400" dirty="0"/>
          </a:p>
        </p:txBody>
      </p:sp>
      <p:sp>
        <p:nvSpPr>
          <p:cNvPr id="7" name="Content Placeholder 3"/>
          <p:cNvSpPr>
            <a:spLocks noGrp="1"/>
          </p:cNvSpPr>
          <p:nvPr>
            <p:ph sz="half" idx="2"/>
          </p:nvPr>
        </p:nvSpPr>
        <p:spPr>
          <a:xfrm>
            <a:off x="4343400" y="1219200"/>
            <a:ext cx="4648200" cy="5029200"/>
          </a:xfrm>
          <a:solidFill>
            <a:srgbClr val="CCFFCC"/>
          </a:solidFill>
        </p:spPr>
        <p:txBody>
          <a:bodyPr>
            <a:normAutofit/>
          </a:bodyPr>
          <a:lstStyle/>
          <a:p>
            <a:pPr marL="182880" indent="-182880">
              <a:lnSpc>
                <a:spcPts val="1300"/>
              </a:lnSpc>
              <a:spcBef>
                <a:spcPts val="600"/>
              </a:spcBef>
              <a:buClrTx/>
              <a:buSzPct val="101000"/>
              <a:buFont typeface="Wingdings" pitchFamily="2" charset="2"/>
              <a:buChar char="ü"/>
            </a:pPr>
            <a:r>
              <a:rPr lang="en-US" sz="1200" dirty="0" smtClean="0"/>
              <a:t>Political manipulation of nature kills creativity and assures failure due to collateral downstream problems beyond human comprehension impacting  the generations proceeding.</a:t>
            </a:r>
          </a:p>
          <a:p>
            <a:pPr marL="182880" indent="-182880">
              <a:lnSpc>
                <a:spcPts val="1300"/>
              </a:lnSpc>
              <a:spcBef>
                <a:spcPts val="600"/>
              </a:spcBef>
              <a:buClrTx/>
              <a:buSzPct val="101000"/>
              <a:buFont typeface="Wingdings" pitchFamily="2" charset="2"/>
              <a:buChar char="ü"/>
            </a:pPr>
            <a:r>
              <a:rPr lang="en-US" sz="1200" dirty="0" smtClean="0"/>
              <a:t>Many false beliefs which have taken on a life of their own can no longer be supported in the mass consciousness.</a:t>
            </a:r>
          </a:p>
          <a:p>
            <a:pPr marL="182880" indent="-182880">
              <a:lnSpc>
                <a:spcPts val="1300"/>
              </a:lnSpc>
              <a:spcBef>
                <a:spcPts val="600"/>
              </a:spcBef>
              <a:buClrTx/>
              <a:buSzPct val="101000"/>
              <a:buFont typeface="Wingdings" pitchFamily="2" charset="2"/>
              <a:buChar char="ü"/>
            </a:pPr>
            <a:r>
              <a:rPr lang="en-US" sz="1200" dirty="0" smtClean="0"/>
              <a:t>The nature of these mass takings of property are debased on a false structure of political, “scientific”, financial and monetary negative rewards which have long run its course. </a:t>
            </a:r>
          </a:p>
          <a:p>
            <a:pPr marL="182880" indent="-182880">
              <a:lnSpc>
                <a:spcPts val="1300"/>
              </a:lnSpc>
              <a:spcBef>
                <a:spcPts val="600"/>
              </a:spcBef>
              <a:buClrTx/>
              <a:buSzPct val="101000"/>
              <a:buFont typeface="Wingdings" pitchFamily="2" charset="2"/>
              <a:buChar char="ü"/>
            </a:pPr>
            <a:r>
              <a:rPr lang="en-US" sz="1200" dirty="0" smtClean="0"/>
              <a:t>Elite groups of very passionate people have created their own reality through their own belief system and successfully projected it globally to locally like the popcorn effect.</a:t>
            </a:r>
          </a:p>
          <a:p>
            <a:pPr marL="182880" indent="-182880">
              <a:lnSpc>
                <a:spcPts val="1300"/>
              </a:lnSpc>
              <a:spcBef>
                <a:spcPts val="600"/>
              </a:spcBef>
              <a:buClrTx/>
              <a:buSzPct val="101000"/>
              <a:buFont typeface="Wingdings" pitchFamily="2" charset="2"/>
              <a:buChar char="ü"/>
            </a:pPr>
            <a:r>
              <a:rPr lang="en-US" sz="1200" dirty="0" smtClean="0"/>
              <a:t>The victims of these groups have a very different view supported by real science reality who cannot be obligated or forced to comply in a true and honest limited free Republic.</a:t>
            </a:r>
          </a:p>
          <a:p>
            <a:pPr marL="182880" indent="-182880">
              <a:lnSpc>
                <a:spcPts val="1300"/>
              </a:lnSpc>
              <a:spcBef>
                <a:spcPts val="600"/>
              </a:spcBef>
              <a:buClrTx/>
              <a:buSzPct val="101000"/>
              <a:buFont typeface="Wingdings" pitchFamily="2" charset="2"/>
              <a:buChar char="ü"/>
            </a:pPr>
            <a:r>
              <a:rPr lang="en-US" sz="1200" dirty="0" smtClean="0"/>
              <a:t>“Reality” is manipulated through various lens of perceptions, e.g. politics, religion, science, law, etc. </a:t>
            </a:r>
          </a:p>
          <a:p>
            <a:pPr marL="182880" indent="-182880">
              <a:lnSpc>
                <a:spcPts val="1300"/>
              </a:lnSpc>
              <a:spcBef>
                <a:spcPts val="600"/>
              </a:spcBef>
              <a:buClrTx/>
              <a:buSzPct val="101000"/>
              <a:buFont typeface="Wingdings" pitchFamily="2" charset="2"/>
              <a:buChar char="ü"/>
            </a:pPr>
            <a:r>
              <a:rPr lang="en-US" sz="1200" dirty="0" smtClean="0"/>
              <a:t>Manipulated data including holding back the big picture or creating a biased big picture through dogma boils down to intolerance for others unalienable rights and rightful credible dissenting “science.</a:t>
            </a:r>
          </a:p>
          <a:p>
            <a:pPr marL="182880" indent="-182880">
              <a:lnSpc>
                <a:spcPts val="1300"/>
              </a:lnSpc>
              <a:spcBef>
                <a:spcPts val="600"/>
              </a:spcBef>
              <a:buClrTx/>
              <a:buSzPct val="101000"/>
              <a:buFont typeface="Wingdings" pitchFamily="2" charset="2"/>
              <a:buChar char="ü"/>
            </a:pPr>
            <a:r>
              <a:rPr lang="en-US" sz="1200" dirty="0" smtClean="0"/>
              <a:t>Intolerance, fear and highly judgmental agendas are hallmarks of blind belief systems.</a:t>
            </a:r>
          </a:p>
          <a:p>
            <a:pPr marL="182880" indent="-182880">
              <a:lnSpc>
                <a:spcPts val="1300"/>
              </a:lnSpc>
              <a:spcBef>
                <a:spcPts val="600"/>
              </a:spcBef>
              <a:buClrTx/>
              <a:buSzPct val="101000"/>
              <a:buFont typeface="Wingdings" pitchFamily="2" charset="2"/>
              <a:buChar char="ü"/>
            </a:pPr>
            <a:r>
              <a:rPr lang="en-US" sz="1200" dirty="0" smtClean="0"/>
              <a:t>So called buffers, sensitive areas ordinances, critical area ordinances, Shoreline Management Acts, Growth Management Acts are environmental and social feasibility studies  AT BEST which should never have been allowed into real life conditions.</a:t>
            </a:r>
            <a:endParaRPr lang="en-US" sz="1200" dirty="0"/>
          </a:p>
        </p:txBody>
      </p:sp>
      <p:pic>
        <p:nvPicPr>
          <p:cNvPr id="8" name="Content Placeholder 9" descr="intothepit.gif"/>
          <p:cNvPicPr>
            <a:picLocks noGrp="1" noChangeAspect="1"/>
          </p:cNvPicPr>
          <p:nvPr>
            <p:ph sz="half" idx="1"/>
          </p:nvPr>
        </p:nvPicPr>
        <p:blipFill>
          <a:blip r:embed="rId2" cstate="print"/>
          <a:stretch>
            <a:fillRect/>
          </a:stretch>
        </p:blipFill>
        <p:spPr>
          <a:xfrm>
            <a:off x="304800" y="1219200"/>
            <a:ext cx="3759200" cy="2819400"/>
          </a:xfrm>
        </p:spPr>
      </p:pic>
      <p:sp>
        <p:nvSpPr>
          <p:cNvPr id="9" name="Horizontal Scroll 8"/>
          <p:cNvSpPr/>
          <p:nvPr/>
        </p:nvSpPr>
        <p:spPr>
          <a:xfrm>
            <a:off x="5715000" y="0"/>
            <a:ext cx="3200400" cy="1033272"/>
          </a:xfrm>
          <a:prstGeom prst="horizontalScroll">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“Life is a maze in which we take the wrong turn before we have learned to walk.”</a:t>
            </a:r>
          </a:p>
          <a:p>
            <a:r>
              <a:rPr lang="en-US" sz="1200" dirty="0" smtClean="0">
                <a:solidFill>
                  <a:schemeClr val="tx1"/>
                </a:solidFill>
              </a:rPr>
              <a:t>Cyril Connolly</a:t>
            </a:r>
            <a:endParaRPr lang="en-US" sz="1200" dirty="0">
              <a:solidFill>
                <a:schemeClr val="tx1"/>
              </a:solidFill>
            </a:endParaRPr>
          </a:p>
        </p:txBody>
      </p:sp>
      <p:sp>
        <p:nvSpPr>
          <p:cNvPr id="11" name="TextBox 10"/>
          <p:cNvSpPr txBox="1"/>
          <p:nvPr/>
        </p:nvSpPr>
        <p:spPr>
          <a:xfrm>
            <a:off x="152400" y="4191000"/>
            <a:ext cx="3962400" cy="2092881"/>
          </a:xfrm>
          <a:prstGeom prst="rect">
            <a:avLst/>
          </a:prstGeom>
          <a:noFill/>
        </p:spPr>
        <p:txBody>
          <a:bodyPr wrap="square" rtlCol="0">
            <a:spAutoFit/>
          </a:bodyPr>
          <a:lstStyle/>
          <a:p>
            <a:pPr>
              <a:lnSpc>
                <a:spcPts val="1300"/>
              </a:lnSpc>
            </a:pPr>
            <a:r>
              <a:rPr lang="en-US" sz="1200" dirty="0" smtClean="0"/>
              <a:t>True and honest limited free Republics never force property owners to do anything they do not directly contract and agree to do. Municipal sewer and water utility coops never take anyone’s property: </a:t>
            </a:r>
          </a:p>
          <a:p>
            <a:pPr>
              <a:lnSpc>
                <a:spcPts val="1300"/>
              </a:lnSpc>
              <a:buFont typeface="Wingdings" pitchFamily="2" charset="2"/>
              <a:buChar char="ü"/>
            </a:pPr>
            <a:r>
              <a:rPr lang="en-US" sz="1200" dirty="0" smtClean="0"/>
              <a:t>So they can look more green</a:t>
            </a:r>
          </a:p>
          <a:p>
            <a:pPr>
              <a:lnSpc>
                <a:spcPts val="1300"/>
              </a:lnSpc>
              <a:buFont typeface="Wingdings" pitchFamily="2" charset="2"/>
              <a:buChar char="ü"/>
            </a:pPr>
            <a:r>
              <a:rPr lang="en-US" sz="1200" dirty="0" smtClean="0"/>
              <a:t>So urban muni corporations CAFR’s look good </a:t>
            </a:r>
          </a:p>
          <a:p>
            <a:pPr>
              <a:lnSpc>
                <a:spcPts val="1300"/>
              </a:lnSpc>
              <a:buFont typeface="Wingdings" pitchFamily="2" charset="2"/>
              <a:buChar char="ü"/>
            </a:pPr>
            <a:r>
              <a:rPr lang="en-US" sz="1200" dirty="0" smtClean="0"/>
              <a:t>So they fit into the ICLEI global community</a:t>
            </a:r>
          </a:p>
          <a:p>
            <a:pPr>
              <a:lnSpc>
                <a:spcPts val="1300"/>
              </a:lnSpc>
              <a:buFont typeface="Wingdings" pitchFamily="2" charset="2"/>
              <a:buChar char="ü"/>
            </a:pPr>
            <a:r>
              <a:rPr lang="en-US" sz="1200" dirty="0" smtClean="0"/>
              <a:t>so they can borrow more </a:t>
            </a:r>
          </a:p>
          <a:p>
            <a:pPr>
              <a:lnSpc>
                <a:spcPts val="1300"/>
              </a:lnSpc>
              <a:buFont typeface="Wingdings" pitchFamily="2" charset="2"/>
              <a:buChar char="ü"/>
            </a:pPr>
            <a:r>
              <a:rPr lang="en-US" sz="1200" dirty="0" smtClean="0"/>
              <a:t>so they can tax more</a:t>
            </a:r>
          </a:p>
          <a:p>
            <a:pPr>
              <a:lnSpc>
                <a:spcPts val="1300"/>
              </a:lnSpc>
              <a:buFont typeface="Wingdings" pitchFamily="2" charset="2"/>
              <a:buChar char="ü"/>
            </a:pPr>
            <a:r>
              <a:rPr lang="en-US" sz="1200" dirty="0" smtClean="0"/>
              <a:t> so they can park out more land</a:t>
            </a:r>
          </a:p>
          <a:p>
            <a:pPr>
              <a:lnSpc>
                <a:spcPts val="1300"/>
              </a:lnSpc>
              <a:buFont typeface="Wingdings" pitchFamily="2" charset="2"/>
              <a:buChar char="ü"/>
            </a:pPr>
            <a:r>
              <a:rPr lang="en-US" sz="1200" dirty="0" smtClean="0"/>
              <a:t>So more local property owners have to sell and get out of this God forsaken county</a:t>
            </a:r>
            <a:endParaRPr lang="en-US" sz="1200" dirty="0"/>
          </a:p>
        </p:txBody>
      </p:sp>
      <p:sp>
        <p:nvSpPr>
          <p:cNvPr id="10" name="Date Placeholder 9"/>
          <p:cNvSpPr>
            <a:spLocks noGrp="1"/>
          </p:cNvSpPr>
          <p:nvPr>
            <p:ph type="dt" sz="half" idx="10"/>
          </p:nvPr>
        </p:nvSpPr>
        <p:spPr/>
        <p:txBody>
          <a:bodyPr/>
          <a:lstStyle/>
          <a:p>
            <a:r>
              <a:rPr lang="en-US" dirty="0" smtClean="0"/>
              <a:t>4/22/2013</a:t>
            </a:r>
            <a:endParaRPr lang="en-US" dirty="0"/>
          </a:p>
        </p:txBody>
      </p:sp>
      <p:sp>
        <p:nvSpPr>
          <p:cNvPr id="12" name="Footer Placeholder 11"/>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transition advTm="7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305800" cy="688848"/>
          </a:xfrm>
        </p:spPr>
        <p:txBody>
          <a:bodyPr>
            <a:normAutofit/>
          </a:bodyPr>
          <a:lstStyle/>
          <a:p>
            <a:r>
              <a:rPr lang="en-US" sz="2000" dirty="0" smtClean="0"/>
              <a:t>Home Owners Buffered out of their sacred sanctuary (boss)</a:t>
            </a:r>
            <a:endParaRPr lang="en-US" sz="2000" dirty="0"/>
          </a:p>
        </p:txBody>
      </p:sp>
      <p:pic>
        <p:nvPicPr>
          <p:cNvPr id="5" name="Picture 4" descr="Unalineable-Rights-Taken-We.png"/>
          <p:cNvPicPr>
            <a:picLocks noChangeAspect="1"/>
          </p:cNvPicPr>
          <p:nvPr/>
        </p:nvPicPr>
        <p:blipFill>
          <a:blip r:embed="rId2" cstate="print"/>
          <a:stretch>
            <a:fillRect/>
          </a:stretch>
        </p:blipFill>
        <p:spPr>
          <a:xfrm>
            <a:off x="304800" y="609601"/>
            <a:ext cx="8458200" cy="5638800"/>
          </a:xfrm>
          <a:prstGeom prst="rect">
            <a:avLst/>
          </a:prstGeom>
        </p:spPr>
      </p:pic>
      <p:sp>
        <p:nvSpPr>
          <p:cNvPr id="6" name="Date Placeholder 5"/>
          <p:cNvSpPr>
            <a:spLocks noGrp="1"/>
          </p:cNvSpPr>
          <p:nvPr>
            <p:ph type="dt" sz="half" idx="10"/>
          </p:nvPr>
        </p:nvSpPr>
        <p:spPr/>
        <p:txBody>
          <a:bodyPr/>
          <a:lstStyle/>
          <a:p>
            <a:r>
              <a:rPr lang="en-US" dirty="0" smtClean="0"/>
              <a:t>4/22/2013</a:t>
            </a:r>
            <a:endParaRPr lang="en-US" dirty="0"/>
          </a:p>
        </p:txBody>
      </p:sp>
      <p:sp>
        <p:nvSpPr>
          <p:cNvPr id="7" name="Footer Placeholder 6"/>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transition advTm="7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3810000" cy="685800"/>
          </a:xfrm>
        </p:spPr>
        <p:txBody>
          <a:bodyPr>
            <a:noAutofit/>
          </a:bodyPr>
          <a:lstStyle/>
          <a:p>
            <a:r>
              <a:rPr lang="en-US" sz="1400" dirty="0" smtClean="0"/>
              <a:t>The Dialectic political box – </a:t>
            </a:r>
            <a:br>
              <a:rPr lang="en-US" sz="1400" dirty="0" smtClean="0"/>
            </a:br>
            <a:r>
              <a:rPr lang="en-US" sz="1400" dirty="0" smtClean="0"/>
              <a:t>how American sovereign &amp; free citizens imprison themselves &amp; how to get out</a:t>
            </a:r>
            <a:endParaRPr lang="en-US" sz="1400" dirty="0"/>
          </a:p>
        </p:txBody>
      </p:sp>
      <p:pic>
        <p:nvPicPr>
          <p:cNvPr id="6" name="Picture 5" descr="More-Gvt-Less-Gvt-Free-Choi.png"/>
          <p:cNvPicPr>
            <a:picLocks noChangeAspect="1"/>
          </p:cNvPicPr>
          <p:nvPr/>
        </p:nvPicPr>
        <p:blipFill>
          <a:blip r:embed="rId2" cstate="print"/>
          <a:stretch>
            <a:fillRect/>
          </a:stretch>
        </p:blipFill>
        <p:spPr>
          <a:xfrm>
            <a:off x="76200" y="1066800"/>
            <a:ext cx="4343400" cy="4516408"/>
          </a:xfrm>
          <a:prstGeom prst="rect">
            <a:avLst/>
          </a:prstGeom>
        </p:spPr>
      </p:pic>
      <p:sp>
        <p:nvSpPr>
          <p:cNvPr id="8" name="Horizontal Scroll 7"/>
          <p:cNvSpPr/>
          <p:nvPr/>
        </p:nvSpPr>
        <p:spPr>
          <a:xfrm>
            <a:off x="152400" y="5486400"/>
            <a:ext cx="4419600" cy="990600"/>
          </a:xfrm>
          <a:prstGeom prst="horizontalScroll">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00"/>
              </a:lnSpc>
              <a:buSzPct val="90000"/>
            </a:pPr>
            <a:r>
              <a:rPr lang="en-US" sz="1100" dirty="0" smtClean="0">
                <a:solidFill>
                  <a:schemeClr val="tx1"/>
                </a:solidFill>
                <a:latin typeface="Calibri" pitchFamily="34" charset="0"/>
              </a:rPr>
              <a:t>“</a:t>
            </a:r>
            <a:r>
              <a:rPr lang="en-US" sz="1200" dirty="0" smtClean="0">
                <a:solidFill>
                  <a:schemeClr val="tx1"/>
                </a:solidFill>
                <a:latin typeface="Calibri" pitchFamily="34" charset="0"/>
              </a:rPr>
              <a:t>People must get into some trouble before they do much thinking.  As someone put it:”Man seems to jump from a hitch to a hunch. ” If man tries out enough things, maybe he’ll learn something.”</a:t>
            </a:r>
          </a:p>
          <a:p>
            <a:pPr>
              <a:lnSpc>
                <a:spcPts val="1100"/>
              </a:lnSpc>
              <a:buSzPct val="90000"/>
            </a:pPr>
            <a:r>
              <a:rPr lang="en-US" sz="1200" dirty="0" smtClean="0">
                <a:solidFill>
                  <a:schemeClr val="tx1"/>
                </a:solidFill>
                <a:latin typeface="Calibri" pitchFamily="34" charset="0"/>
              </a:rPr>
              <a:t>John Dewey</a:t>
            </a:r>
          </a:p>
        </p:txBody>
      </p:sp>
      <p:sp>
        <p:nvSpPr>
          <p:cNvPr id="10" name="TextBox 9"/>
          <p:cNvSpPr txBox="1"/>
          <p:nvPr/>
        </p:nvSpPr>
        <p:spPr>
          <a:xfrm>
            <a:off x="4572000" y="457200"/>
            <a:ext cx="4495800" cy="5786199"/>
          </a:xfrm>
          <a:prstGeom prst="rect">
            <a:avLst/>
          </a:prstGeom>
          <a:solidFill>
            <a:schemeClr val="bg1"/>
          </a:solidFill>
          <a:ln w="28575">
            <a:solidFill>
              <a:schemeClr val="tx1"/>
            </a:solidFill>
          </a:ln>
        </p:spPr>
        <p:txBody>
          <a:bodyPr wrap="square" rtlCol="0">
            <a:spAutoFit/>
          </a:bodyPr>
          <a:lstStyle/>
          <a:p>
            <a:pPr marL="228600" indent="-228600">
              <a:lnSpc>
                <a:spcPts val="800"/>
              </a:lnSpc>
              <a:spcBef>
                <a:spcPts val="500"/>
              </a:spcBef>
              <a:buFont typeface="+mj-lt"/>
              <a:buAutoNum type="arabicParenR"/>
            </a:pPr>
            <a:r>
              <a:rPr lang="en-US" sz="1200" dirty="0" smtClean="0">
                <a:solidFill>
                  <a:schemeClr val="tx1"/>
                </a:solidFill>
                <a:latin typeface="Calibri" pitchFamily="34" charset="0"/>
              </a:rPr>
              <a:t>Americans have been programmed to believe it is acceptable for “majority” political decisions to force a sovereign Citizen to comply. This is a classic Hegelian Dialectic, i.e. </a:t>
            </a:r>
            <a:r>
              <a:rPr lang="en-US" sz="1200" dirty="0" smtClean="0">
                <a:latin typeface="Calibri" pitchFamily="34" charset="0"/>
              </a:rPr>
              <a:t>“problem, reaction, solution” created by the global to local planning agendas</a:t>
            </a:r>
            <a:r>
              <a:rPr lang="en-US" sz="1200" dirty="0" smtClean="0">
                <a:solidFill>
                  <a:schemeClr val="tx1"/>
                </a:solidFill>
                <a:latin typeface="Calibri" pitchFamily="34" charset="0"/>
              </a:rPr>
              <a:t>.</a:t>
            </a:r>
          </a:p>
          <a:p>
            <a:pPr marL="228600" indent="-228600">
              <a:lnSpc>
                <a:spcPts val="800"/>
              </a:lnSpc>
              <a:spcBef>
                <a:spcPts val="500"/>
              </a:spcBef>
              <a:buFont typeface="+mj-lt"/>
              <a:buAutoNum type="arabicParenR"/>
            </a:pPr>
            <a:r>
              <a:rPr lang="en-US" sz="1200" dirty="0" smtClean="0">
                <a:latin typeface="Calibri" pitchFamily="34" charset="0"/>
              </a:rPr>
              <a:t>What the politicians and their over controllers never tell you is they cannot dictate away  individual free choice especially relating to their birthrights or unalienable rights by “majority or minority votes” in a true and honest limited free Republic.  </a:t>
            </a:r>
          </a:p>
          <a:p>
            <a:pPr marL="228600" indent="-228600">
              <a:lnSpc>
                <a:spcPts val="800"/>
              </a:lnSpc>
              <a:spcBef>
                <a:spcPts val="500"/>
              </a:spcBef>
              <a:buFont typeface="+mj-lt"/>
              <a:buAutoNum type="arabicParenR"/>
            </a:pPr>
            <a:r>
              <a:rPr lang="en-US" sz="1200" dirty="0" smtClean="0">
                <a:latin typeface="Calibri" pitchFamily="34" charset="0"/>
              </a:rPr>
              <a:t>State sovereign Citizens are free to live under the rules they  freely choose, however they are not free to force others to comply and fund their political , religious, environmental or recreational  ideologies.</a:t>
            </a:r>
          </a:p>
          <a:p>
            <a:pPr marL="228600" indent="-228600">
              <a:lnSpc>
                <a:spcPts val="800"/>
              </a:lnSpc>
              <a:spcBef>
                <a:spcPts val="500"/>
              </a:spcBef>
              <a:buFont typeface="+mj-lt"/>
              <a:buAutoNum type="arabicParenR"/>
            </a:pPr>
            <a:r>
              <a:rPr lang="en-US" sz="1200" dirty="0" smtClean="0">
                <a:latin typeface="Calibri" pitchFamily="34" charset="0"/>
              </a:rPr>
              <a:t>Discerning higher truths over lower political manipulated de facto lies is a critical skill for any free sovereign Citizen. Politics is a religion developed to broker away the higher truths to the highest bidder. The politicians, corporations and their lawyers created the current system not the sovereign state Citizens. The current system is a manipulated dynasty of no choices to keep the global to local regime in power.</a:t>
            </a:r>
          </a:p>
          <a:p>
            <a:pPr marL="182880" indent="-182880">
              <a:lnSpc>
                <a:spcPts val="800"/>
              </a:lnSpc>
              <a:spcBef>
                <a:spcPts val="500"/>
              </a:spcBef>
              <a:buFont typeface="+mj-lt"/>
              <a:buAutoNum type="arabicParenR"/>
            </a:pPr>
            <a:r>
              <a:rPr lang="en-US" sz="1200" dirty="0" smtClean="0">
                <a:latin typeface="Calibri" pitchFamily="34" charset="0"/>
              </a:rPr>
              <a:t>Political party ideology creates a fight or flight frenzy, i.e. shark feeding.</a:t>
            </a:r>
          </a:p>
          <a:p>
            <a:pPr marL="228600" indent="-228600">
              <a:lnSpc>
                <a:spcPts val="800"/>
              </a:lnSpc>
              <a:spcBef>
                <a:spcPts val="500"/>
              </a:spcBef>
              <a:buFont typeface="+mj-lt"/>
              <a:buAutoNum type="arabicParenR"/>
            </a:pPr>
            <a:r>
              <a:rPr lang="en-US" sz="1200" dirty="0" smtClean="0">
                <a:latin typeface="Calibri" pitchFamily="34" charset="0"/>
              </a:rPr>
              <a:t>The  state and the church invented the municipal monarchy and the symptoms are enslavement, tyranny, hate and the break down of society, freedom and liberty over generations. </a:t>
            </a:r>
          </a:p>
          <a:p>
            <a:pPr marL="228600" indent="-228600">
              <a:lnSpc>
                <a:spcPts val="800"/>
              </a:lnSpc>
              <a:spcBef>
                <a:spcPts val="500"/>
              </a:spcBef>
              <a:buFont typeface="+mj-lt"/>
              <a:buAutoNum type="arabicParenR"/>
            </a:pPr>
            <a:r>
              <a:rPr lang="en-US" sz="1200" dirty="0" smtClean="0">
                <a:latin typeface="Calibri" pitchFamily="34" charset="0"/>
              </a:rPr>
              <a:t> Political parties mutate normal human social behavior using inhuman eusocial planning strategies for ant &amp; bee colonies by rat packing humans into municipal fiefdoms then brokering out their allodial private and public land for political favors of land use. </a:t>
            </a:r>
          </a:p>
          <a:p>
            <a:pPr marL="228600" indent="-228600">
              <a:lnSpc>
                <a:spcPts val="800"/>
              </a:lnSpc>
              <a:spcBef>
                <a:spcPts val="500"/>
              </a:spcBef>
              <a:buFont typeface="+mj-lt"/>
              <a:buAutoNum type="arabicParenR"/>
            </a:pPr>
            <a:r>
              <a:rPr lang="en-US" sz="1200" dirty="0" smtClean="0">
                <a:latin typeface="Calibri" pitchFamily="34" charset="0"/>
              </a:rPr>
              <a:t>Political parties and their chains of municipal and BAR associations create false choices using dialectic theory to distract Citizenry from core takings of Citizen private and public property.</a:t>
            </a:r>
          </a:p>
          <a:p>
            <a:pPr marL="228600" indent="-228600">
              <a:lnSpc>
                <a:spcPts val="800"/>
              </a:lnSpc>
              <a:spcBef>
                <a:spcPts val="500"/>
              </a:spcBef>
              <a:buFont typeface="+mj-lt"/>
              <a:buAutoNum type="arabicParenR"/>
            </a:pPr>
            <a:r>
              <a:rPr lang="en-US" sz="1200" dirty="0" smtClean="0">
                <a:latin typeface="Calibri" pitchFamily="34" charset="0"/>
              </a:rPr>
              <a:t>Free societies embrace and encourage individual differences and free choice versus "global to local" centralization  of power which eliminates individual free choices which is a very intentional taking.</a:t>
            </a:r>
          </a:p>
          <a:p>
            <a:pPr marL="228600" indent="-228600">
              <a:lnSpc>
                <a:spcPts val="800"/>
              </a:lnSpc>
              <a:spcBef>
                <a:spcPts val="500"/>
              </a:spcBef>
              <a:buFont typeface="+mj-lt"/>
              <a:buAutoNum type="arabicParenR"/>
            </a:pPr>
            <a:r>
              <a:rPr lang="en-US" sz="1200" dirty="0" smtClean="0">
                <a:latin typeface="Calibri" pitchFamily="34" charset="0"/>
              </a:rPr>
              <a:t>Municipal corporations engender hate mongering through political, legal, property taking and financial false deviousness vs. solving core problems. This is the nature of force.</a:t>
            </a:r>
          </a:p>
          <a:p>
            <a:pPr marL="228600" indent="-228600">
              <a:lnSpc>
                <a:spcPts val="800"/>
              </a:lnSpc>
              <a:spcBef>
                <a:spcPts val="500"/>
              </a:spcBef>
              <a:buFont typeface="+mj-lt"/>
              <a:buAutoNum type="arabicParenR"/>
            </a:pPr>
            <a:r>
              <a:rPr lang="en-US" sz="1200" dirty="0" smtClean="0">
                <a:latin typeface="Calibri" pitchFamily="34" charset="0"/>
              </a:rPr>
              <a:t>Political party systems are a self feeding paradigm where positive self correcting change is designed out and negative change is designed in, e.g. someone always has a better use of your property than yourself when others are given a chance to decide.</a:t>
            </a:r>
          </a:p>
          <a:p>
            <a:pPr marL="228600" indent="-228600">
              <a:lnSpc>
                <a:spcPts val="800"/>
              </a:lnSpc>
              <a:spcBef>
                <a:spcPts val="500"/>
              </a:spcBef>
              <a:buFont typeface="+mj-lt"/>
              <a:buAutoNum type="arabicParenR"/>
            </a:pPr>
            <a:r>
              <a:rPr lang="en-US" sz="1200" dirty="0" smtClean="0">
                <a:latin typeface="Calibri" pitchFamily="34" charset="0"/>
              </a:rPr>
              <a:t>The solution is individual free choice and aggressive experimentation with different free communities not over lording centralization.</a:t>
            </a:r>
            <a:endParaRPr lang="en-US" sz="1200" dirty="0" smtClean="0">
              <a:latin typeface="Calibri" pitchFamily="34" charset="0"/>
              <a:hlinkClick r:id="rId3"/>
            </a:endParaRPr>
          </a:p>
          <a:p>
            <a:pPr marL="228600" indent="-228600">
              <a:lnSpc>
                <a:spcPts val="800"/>
              </a:lnSpc>
              <a:spcBef>
                <a:spcPts val="500"/>
              </a:spcBef>
            </a:pPr>
            <a:r>
              <a:rPr lang="en-US" sz="1000" dirty="0" smtClean="0">
                <a:latin typeface="Calibri" pitchFamily="34" charset="0"/>
                <a:hlinkClick r:id="rId3"/>
              </a:rPr>
              <a:t>http://freedomforallseasons.org/FreedomFromMunicipalCorporations.html</a:t>
            </a:r>
            <a:endParaRPr lang="en-US" sz="1200" dirty="0">
              <a:latin typeface="Calibri" pitchFamily="34" charset="0"/>
            </a:endParaRPr>
          </a:p>
        </p:txBody>
      </p:sp>
      <p:sp>
        <p:nvSpPr>
          <p:cNvPr id="9" name="Date Placeholder 8"/>
          <p:cNvSpPr>
            <a:spLocks noGrp="1"/>
          </p:cNvSpPr>
          <p:nvPr>
            <p:ph type="dt" sz="half" idx="10"/>
          </p:nvPr>
        </p:nvSpPr>
        <p:spPr/>
        <p:txBody>
          <a:bodyPr/>
          <a:lstStyle/>
          <a:p>
            <a:r>
              <a:rPr lang="en-US" dirty="0" smtClean="0"/>
              <a:t>4/22/2013</a:t>
            </a:r>
            <a:endParaRPr lang="en-US" dirty="0"/>
          </a:p>
        </p:txBody>
      </p:sp>
      <p:sp>
        <p:nvSpPr>
          <p:cNvPr id="11" name="Footer Placeholder 10"/>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76200"/>
            <a:ext cx="4419600" cy="841375"/>
          </a:xfrm>
        </p:spPr>
        <p:txBody>
          <a:bodyPr>
            <a:normAutofit/>
          </a:bodyPr>
          <a:lstStyle/>
          <a:p>
            <a:r>
              <a:rPr lang="en-US" sz="1200" dirty="0" smtClean="0"/>
              <a:t>Washington state is dumping parks while </a:t>
            </a:r>
            <a:br>
              <a:rPr lang="en-US" sz="1200" dirty="0" smtClean="0"/>
            </a:br>
            <a:r>
              <a:rPr lang="en-US" sz="1200" dirty="0" smtClean="0"/>
              <a:t>king county municipal corporation is parking out more private land on the backs of local property owners</a:t>
            </a:r>
            <a:endParaRPr lang="en-US" sz="1600" dirty="0"/>
          </a:p>
        </p:txBody>
      </p:sp>
      <p:sp>
        <p:nvSpPr>
          <p:cNvPr id="4" name="Content Placeholder 3"/>
          <p:cNvSpPr>
            <a:spLocks noGrp="1"/>
          </p:cNvSpPr>
          <p:nvPr>
            <p:ph sz="half" idx="4294967295"/>
          </p:nvPr>
        </p:nvSpPr>
        <p:spPr>
          <a:xfrm>
            <a:off x="4648200" y="228600"/>
            <a:ext cx="4343400" cy="6096000"/>
          </a:xfrm>
          <a:solidFill>
            <a:srgbClr val="CCFFCC"/>
          </a:solidFill>
        </p:spPr>
        <p:txBody>
          <a:bodyPr>
            <a:noAutofit/>
          </a:bodyPr>
          <a:lstStyle/>
          <a:p>
            <a:pPr marL="182880" indent="-182880">
              <a:lnSpc>
                <a:spcPts val="1200"/>
              </a:lnSpc>
              <a:spcBef>
                <a:spcPts val="100"/>
              </a:spcBef>
              <a:buNone/>
            </a:pPr>
            <a:r>
              <a:rPr lang="en-US" sz="1100" b="1" dirty="0" smtClean="0"/>
              <a:t>Other Park Related Property Owner Horror Stories</a:t>
            </a:r>
          </a:p>
          <a:p>
            <a:pPr marL="182880" indent="-182880">
              <a:lnSpc>
                <a:spcPts val="1000"/>
              </a:lnSpc>
              <a:spcBef>
                <a:spcPts val="100"/>
              </a:spcBef>
            </a:pPr>
            <a:r>
              <a:rPr lang="en-US" sz="1100" b="1" dirty="0" smtClean="0">
                <a:latin typeface="Calibri" pitchFamily="34" charset="0"/>
                <a:hlinkClick r:id="rId2"/>
              </a:rPr>
              <a:t>WA State Is Dumping Its Park System, Keeping The Taxing Funding AND Running </a:t>
            </a:r>
            <a:endParaRPr lang="en-US" sz="1100" b="1" dirty="0" smtClean="0">
              <a:latin typeface="Calibri" pitchFamily="34" charset="0"/>
            </a:endParaRPr>
          </a:p>
          <a:p>
            <a:pPr marL="182880" indent="-182880">
              <a:lnSpc>
                <a:spcPts val="1000"/>
              </a:lnSpc>
              <a:spcBef>
                <a:spcPts val="100"/>
              </a:spcBef>
            </a:pPr>
            <a:r>
              <a:rPr lang="en-US" sz="1100" dirty="0" smtClean="0">
                <a:latin typeface="Calibri" pitchFamily="34" charset="0"/>
                <a:hlinkClick r:id="rId3" action="ppaction://hlinkfile"/>
              </a:rPr>
              <a:t>2013-01-29 Parks, Property Rights, And The Possibilities Of The Private Law</a:t>
            </a:r>
            <a:endParaRPr lang="en-US" sz="1100" dirty="0" smtClean="0">
              <a:latin typeface="Calibri" pitchFamily="34" charset="0"/>
            </a:endParaRPr>
          </a:p>
          <a:p>
            <a:pPr marL="182880" indent="-182880">
              <a:lnSpc>
                <a:spcPts val="1000"/>
              </a:lnSpc>
              <a:spcBef>
                <a:spcPts val="100"/>
              </a:spcBef>
            </a:pPr>
            <a:r>
              <a:rPr lang="en-US" sz="1100" dirty="0" smtClean="0">
                <a:latin typeface="Calibri" pitchFamily="34" charset="0"/>
                <a:hlinkClick r:id="rId4" action="ppaction://hlinkfile"/>
              </a:rPr>
              <a:t>2013-01-27 Courts throw out gun ban in city parks throughout state - The Western Front News</a:t>
            </a:r>
            <a:endParaRPr lang="en-US" sz="1100" dirty="0" smtClean="0">
              <a:latin typeface="Calibri" pitchFamily="34" charset="0"/>
            </a:endParaRPr>
          </a:p>
          <a:p>
            <a:pPr marL="182880" indent="-182880">
              <a:lnSpc>
                <a:spcPts val="1000"/>
              </a:lnSpc>
              <a:spcBef>
                <a:spcPts val="100"/>
              </a:spcBef>
            </a:pPr>
            <a:r>
              <a:rPr lang="en-US" sz="1100" dirty="0" smtClean="0">
                <a:latin typeface="Calibri" pitchFamily="34" charset="0"/>
                <a:hlinkClick r:id="rId5" action="ppaction://hlinkfile"/>
              </a:rPr>
              <a:t>2012-07-11 Request For Info re. Private Property Selling Problems Around Parks, National Monuments, Conservation Areas</a:t>
            </a:r>
            <a:endParaRPr lang="en-US" sz="1100" dirty="0" smtClean="0">
              <a:latin typeface="Calibri" pitchFamily="34" charset="0"/>
            </a:endParaRPr>
          </a:p>
          <a:p>
            <a:pPr marL="182880" indent="-182880">
              <a:lnSpc>
                <a:spcPts val="1000"/>
              </a:lnSpc>
              <a:spcBef>
                <a:spcPts val="100"/>
              </a:spcBef>
            </a:pPr>
            <a:r>
              <a:rPr lang="en-US" sz="1100" dirty="0" smtClean="0">
                <a:latin typeface="Calibri" pitchFamily="34" charset="0"/>
                <a:hlinkClick r:id="rId6" action="ppaction://hlinkfile"/>
              </a:rPr>
              <a:t>2012-05-12 Re. Global to National to Local Park Takings</a:t>
            </a:r>
            <a:endParaRPr lang="en-US" sz="1100" dirty="0" smtClean="0">
              <a:latin typeface="Calibri" pitchFamily="34" charset="0"/>
            </a:endParaRPr>
          </a:p>
          <a:p>
            <a:pPr marL="182880" indent="-182880">
              <a:lnSpc>
                <a:spcPts val="1000"/>
              </a:lnSpc>
              <a:spcBef>
                <a:spcPts val="100"/>
              </a:spcBef>
            </a:pPr>
            <a:r>
              <a:rPr lang="en-US" sz="1100" dirty="0" smtClean="0">
                <a:latin typeface="Calibri" pitchFamily="34" charset="0"/>
                <a:hlinkClick r:id="rId7" action="ppaction://hlinkfile"/>
              </a:rPr>
              <a:t>2012-04-05 National Monument issue - San Juan Island County Council voted 6 to 0 To Include BLM Lands</a:t>
            </a:r>
            <a:endParaRPr lang="en-US" sz="1100" dirty="0" smtClean="0">
              <a:latin typeface="Calibri" pitchFamily="34" charset="0"/>
            </a:endParaRPr>
          </a:p>
          <a:p>
            <a:pPr marL="182880" indent="-182880">
              <a:lnSpc>
                <a:spcPts val="1000"/>
              </a:lnSpc>
              <a:spcBef>
                <a:spcPts val="100"/>
              </a:spcBef>
            </a:pPr>
            <a:r>
              <a:rPr lang="en-US" sz="1100" dirty="0" smtClean="0">
                <a:latin typeface="Calibri" pitchFamily="34" charset="0"/>
                <a:hlinkClick r:id="rId8" action="ppaction://hlinkfile"/>
              </a:rPr>
              <a:t>2012-03-20 Write a Letter To Stop Land Transfers From Local To Global</a:t>
            </a:r>
            <a:endParaRPr lang="en-US" sz="1100" dirty="0" smtClean="0">
              <a:latin typeface="Calibri" pitchFamily="34" charset="0"/>
            </a:endParaRPr>
          </a:p>
          <a:p>
            <a:pPr marL="182880" indent="-182880">
              <a:lnSpc>
                <a:spcPts val="1000"/>
              </a:lnSpc>
              <a:spcBef>
                <a:spcPts val="100"/>
              </a:spcBef>
            </a:pPr>
            <a:r>
              <a:rPr lang="en-US" sz="1100" dirty="0" smtClean="0">
                <a:latin typeface="Calibri" pitchFamily="34" charset="0"/>
                <a:hlinkClick r:id="rId9"/>
              </a:rPr>
              <a:t>Tom DeWeese on National Heritage Areas, UN Heritage Areas and "Hallowed Ground,</a:t>
            </a:r>
            <a:endParaRPr lang="en-US" sz="1100" dirty="0" smtClean="0">
              <a:latin typeface="Calibri" pitchFamily="34" charset="0"/>
            </a:endParaRPr>
          </a:p>
          <a:p>
            <a:pPr marL="182880" indent="-182880">
              <a:lnSpc>
                <a:spcPts val="1000"/>
              </a:lnSpc>
              <a:spcBef>
                <a:spcPts val="100"/>
              </a:spcBef>
            </a:pPr>
            <a:r>
              <a:rPr lang="en-US" sz="1100" dirty="0" smtClean="0">
                <a:latin typeface="Calibri" pitchFamily="34" charset="0"/>
                <a:hlinkClick r:id="rId10"/>
              </a:rPr>
              <a:t>Municipal Research and Service Center Washington - Park Facilities</a:t>
            </a:r>
            <a:br>
              <a:rPr lang="en-US" sz="1100" dirty="0" smtClean="0">
                <a:latin typeface="Calibri" pitchFamily="34" charset="0"/>
                <a:hlinkClick r:id="rId10"/>
              </a:rPr>
            </a:br>
            <a:r>
              <a:rPr lang="en-US" sz="1100" dirty="0" smtClean="0">
                <a:latin typeface="Calibri" pitchFamily="34" charset="0"/>
                <a:hlinkClick r:id="rId10"/>
              </a:rPr>
              <a:t>How Parks Become Like a Cancer</a:t>
            </a:r>
            <a:endParaRPr lang="en-US" sz="1100" dirty="0" smtClean="0">
              <a:latin typeface="Calibri" pitchFamily="34" charset="0"/>
            </a:endParaRPr>
          </a:p>
          <a:p>
            <a:pPr marL="182880" indent="-182880">
              <a:lnSpc>
                <a:spcPts val="1000"/>
              </a:lnSpc>
              <a:spcBef>
                <a:spcPts val="100"/>
              </a:spcBef>
            </a:pPr>
            <a:r>
              <a:rPr lang="en-US" sz="1100" dirty="0" smtClean="0">
                <a:latin typeface="Calibri" pitchFamily="34" charset="0"/>
                <a:hlinkClick r:id="rId11" action="ppaction://hlinkfile"/>
              </a:rPr>
              <a:t>2011-11-01 The Post-Postal Society - {If We Do Not Need Public Postal Service We Definitely Do Not Need Public Parks}</a:t>
            </a:r>
            <a:endParaRPr lang="en-US" sz="1100" dirty="0" smtClean="0">
              <a:latin typeface="Calibri" pitchFamily="34" charset="0"/>
            </a:endParaRPr>
          </a:p>
          <a:p>
            <a:pPr marL="182880" indent="-182880">
              <a:lnSpc>
                <a:spcPts val="1000"/>
              </a:lnSpc>
              <a:spcBef>
                <a:spcPts val="100"/>
              </a:spcBef>
            </a:pPr>
            <a:r>
              <a:rPr lang="en-US" sz="1100" dirty="0" smtClean="0">
                <a:latin typeface="Calibri" pitchFamily="34" charset="0"/>
                <a:hlinkClick r:id="rId12" action="ppaction://hlinkfile"/>
              </a:rPr>
              <a:t>2011-11-01 Tort Law - Sports Law</a:t>
            </a:r>
            <a:endParaRPr lang="en-US" sz="1100" dirty="0" smtClean="0">
              <a:latin typeface="Calibri" pitchFamily="34" charset="0"/>
            </a:endParaRPr>
          </a:p>
          <a:p>
            <a:pPr marL="182880" indent="-182880">
              <a:lnSpc>
                <a:spcPts val="1000"/>
              </a:lnSpc>
              <a:spcBef>
                <a:spcPts val="100"/>
              </a:spcBef>
            </a:pPr>
            <a:r>
              <a:rPr lang="en-US" sz="1100" dirty="0" smtClean="0">
                <a:latin typeface="Calibri" pitchFamily="34" charset="0"/>
                <a:hlinkClick r:id="rId13" action="ppaction://hlinkfile"/>
              </a:rPr>
              <a:t>2011-11-01 San Rafael neighbors continue to debate merits of baseball in their town</a:t>
            </a:r>
            <a:endParaRPr lang="en-US" sz="1100" dirty="0" smtClean="0">
              <a:latin typeface="Calibri" pitchFamily="34" charset="0"/>
            </a:endParaRPr>
          </a:p>
          <a:p>
            <a:pPr marL="182880" indent="-182880">
              <a:lnSpc>
                <a:spcPts val="1000"/>
              </a:lnSpc>
              <a:spcBef>
                <a:spcPts val="100"/>
              </a:spcBef>
            </a:pPr>
            <a:r>
              <a:rPr lang="en-US" sz="1100" dirty="0" smtClean="0">
                <a:latin typeface="Calibri" pitchFamily="34" charset="0"/>
                <a:hlinkClick r:id="rId14" action="ppaction://hlinkfile"/>
              </a:rPr>
              <a:t>2011-11-01 Baseball Sound Systems Acoustics</a:t>
            </a:r>
            <a:endParaRPr lang="en-US" sz="1100" dirty="0" smtClean="0">
              <a:latin typeface="Calibri" pitchFamily="34" charset="0"/>
            </a:endParaRPr>
          </a:p>
          <a:p>
            <a:pPr marL="182880" indent="-182880">
              <a:lnSpc>
                <a:spcPts val="1000"/>
              </a:lnSpc>
              <a:spcBef>
                <a:spcPts val="100"/>
              </a:spcBef>
            </a:pPr>
            <a:r>
              <a:rPr lang="en-US" sz="1100" dirty="0" smtClean="0">
                <a:latin typeface="Calibri" pitchFamily="34" charset="0"/>
                <a:hlinkClick r:id="rId15" action="ppaction://hlinkfile"/>
              </a:rPr>
              <a:t>2011-10-17 PARKS, PROPERTY RIGHTS, AND THE POSSIBILITIES OF THE PRIVATE LAW</a:t>
            </a:r>
            <a:endParaRPr lang="en-US" sz="1100" dirty="0" smtClean="0">
              <a:latin typeface="Calibri" pitchFamily="34" charset="0"/>
            </a:endParaRPr>
          </a:p>
          <a:p>
            <a:pPr marL="182880" indent="-182880">
              <a:lnSpc>
                <a:spcPts val="1000"/>
              </a:lnSpc>
              <a:spcBef>
                <a:spcPts val="100"/>
              </a:spcBef>
            </a:pPr>
            <a:r>
              <a:rPr lang="en-US" sz="1100" dirty="0" smtClean="0">
                <a:latin typeface="Calibri" pitchFamily="34" charset="0"/>
                <a:hlinkClick r:id="rId16" action="ppaction://hlinkfile"/>
              </a:rPr>
              <a:t>2011-10-14 Bike park/trail impacts property values</a:t>
            </a:r>
            <a:endParaRPr lang="en-US" sz="1100" dirty="0" smtClean="0">
              <a:latin typeface="Calibri" pitchFamily="34" charset="0"/>
            </a:endParaRPr>
          </a:p>
          <a:p>
            <a:pPr marL="182880" indent="-182880">
              <a:lnSpc>
                <a:spcPts val="1000"/>
              </a:lnSpc>
              <a:spcBef>
                <a:spcPts val="100"/>
              </a:spcBef>
            </a:pPr>
            <a:r>
              <a:rPr lang="en-US" sz="1100" dirty="0" smtClean="0">
                <a:latin typeface="Calibri" pitchFamily="34" charset="0"/>
                <a:hlinkClick r:id="rId17" action="ppaction://hlinkfile"/>
              </a:rPr>
              <a:t>2011-06-25 Facelift or Theft</a:t>
            </a:r>
            <a:endParaRPr lang="en-US" sz="1100" dirty="0" smtClean="0">
              <a:latin typeface="Calibri" pitchFamily="34" charset="0"/>
            </a:endParaRPr>
          </a:p>
          <a:p>
            <a:pPr marL="182880" indent="-182880">
              <a:lnSpc>
                <a:spcPts val="1000"/>
              </a:lnSpc>
              <a:spcBef>
                <a:spcPts val="100"/>
              </a:spcBef>
            </a:pPr>
            <a:r>
              <a:rPr lang="en-US" sz="1100" dirty="0" smtClean="0">
                <a:latin typeface="Calibri" pitchFamily="34" charset="0"/>
                <a:hlinkClick r:id="rId18" action="ppaction://hlinkfile"/>
              </a:rPr>
              <a:t>2011-05-25 The Nickolis and Charvilles have been engaged in years of litigation against Defendants over MetroParks’ attempt to establish a public bicycle and “leisure” path across their property on the former Milan Canal Corridor (the “Canal Corridor”). </a:t>
            </a:r>
            <a:endParaRPr lang="en-US" sz="1100" dirty="0" smtClean="0">
              <a:latin typeface="Calibri" pitchFamily="34" charset="0"/>
            </a:endParaRPr>
          </a:p>
          <a:p>
            <a:pPr marL="182880" indent="-182880">
              <a:lnSpc>
                <a:spcPts val="1000"/>
              </a:lnSpc>
              <a:spcBef>
                <a:spcPts val="100"/>
              </a:spcBef>
            </a:pPr>
            <a:r>
              <a:rPr lang="en-US" sz="1100" dirty="0" smtClean="0">
                <a:latin typeface="Calibri" pitchFamily="34" charset="0"/>
                <a:hlinkClick r:id="rId19" action="ppaction://hlinkfile"/>
              </a:rPr>
              <a:t>2010-11-01 Dr. Edwin Vieira, Jr. on the Failure of the Public Sector, the Coming Military Crackdown</a:t>
            </a:r>
            <a:endParaRPr lang="en-US" sz="1100" dirty="0" smtClean="0">
              <a:latin typeface="Calibri" pitchFamily="34" charset="0"/>
            </a:endParaRPr>
          </a:p>
          <a:p>
            <a:pPr marL="182880" indent="-182880">
              <a:lnSpc>
                <a:spcPts val="1000"/>
              </a:lnSpc>
              <a:spcBef>
                <a:spcPts val="100"/>
              </a:spcBef>
            </a:pPr>
            <a:r>
              <a:rPr lang="en-US" sz="1100" dirty="0" smtClean="0">
                <a:latin typeface="Calibri" pitchFamily="34" charset="0"/>
                <a:hlinkClick r:id="rId20" action="ppaction://hlinkfile"/>
              </a:rPr>
              <a:t>2010-10-31 Late Post An Urgent Call For Private Property Taking Process Reform</a:t>
            </a:r>
            <a:endParaRPr lang="en-US" sz="1100" dirty="0" smtClean="0">
              <a:latin typeface="Calibri" pitchFamily="34" charset="0"/>
            </a:endParaRPr>
          </a:p>
          <a:p>
            <a:pPr marL="182880" indent="-182880">
              <a:lnSpc>
                <a:spcPts val="1000"/>
              </a:lnSpc>
              <a:spcBef>
                <a:spcPts val="100"/>
              </a:spcBef>
            </a:pPr>
            <a:r>
              <a:rPr lang="en-US" sz="1100" dirty="0" smtClean="0">
                <a:latin typeface="Calibri" pitchFamily="34" charset="0"/>
                <a:hlinkClick r:id="rId21" action="ppaction://hlinkfile"/>
              </a:rPr>
              <a:t>2008-08-27 King County Washington Forecloses on 11 Enumclaw Rural Property Owners Access Road</a:t>
            </a:r>
            <a:r>
              <a:rPr lang="en-US" sz="1100" dirty="0" smtClean="0">
                <a:latin typeface="Calibri" pitchFamily="34" charset="0"/>
              </a:rPr>
              <a:t> Including Venrick's</a:t>
            </a:r>
          </a:p>
          <a:p>
            <a:pPr marL="182880" indent="-182880">
              <a:lnSpc>
                <a:spcPts val="1000"/>
              </a:lnSpc>
              <a:spcBef>
                <a:spcPts val="100"/>
              </a:spcBef>
            </a:pPr>
            <a:r>
              <a:rPr lang="en-US" sz="1100" dirty="0" smtClean="0">
                <a:latin typeface="Calibri" pitchFamily="34" charset="0"/>
                <a:hlinkClick r:id="rId22" action="ppaction://hlinkfile"/>
              </a:rPr>
              <a:t>Cooperation vs. Coordination</a:t>
            </a:r>
            <a:endParaRPr lang="en-US" sz="1100" dirty="0" smtClean="0">
              <a:latin typeface="Calibri" pitchFamily="34" charset="0"/>
            </a:endParaRPr>
          </a:p>
          <a:p>
            <a:pPr marL="182880" indent="-182880">
              <a:lnSpc>
                <a:spcPts val="1000"/>
              </a:lnSpc>
              <a:spcBef>
                <a:spcPts val="100"/>
              </a:spcBef>
            </a:pPr>
            <a:r>
              <a:rPr lang="en-US" sz="1100" dirty="0" smtClean="0">
                <a:latin typeface="Calibri" pitchFamily="34" charset="0"/>
                <a:hlinkClick r:id="rId23" action="ppaction://hlinkfile"/>
              </a:rPr>
              <a:t>Adverse Possession Law</a:t>
            </a:r>
            <a:endParaRPr lang="en-US" sz="1100" dirty="0" smtClean="0">
              <a:latin typeface="Calibri" pitchFamily="34" charset="0"/>
            </a:endParaRPr>
          </a:p>
          <a:p>
            <a:pPr marL="182880" indent="-182880">
              <a:lnSpc>
                <a:spcPts val="1000"/>
              </a:lnSpc>
              <a:spcBef>
                <a:spcPts val="100"/>
              </a:spcBef>
            </a:pPr>
            <a:r>
              <a:rPr lang="en-US" sz="1100" dirty="0" smtClean="0">
                <a:latin typeface="Calibri" pitchFamily="34" charset="0"/>
                <a:hlinkClick r:id="rId18" action="ppaction://hlinkfile"/>
              </a:rPr>
              <a:t>Greenway_lawsuit</a:t>
            </a:r>
            <a:endParaRPr lang="en-US" sz="1100" dirty="0" smtClean="0">
              <a:latin typeface="Calibri" pitchFamily="34" charset="0"/>
            </a:endParaRPr>
          </a:p>
          <a:p>
            <a:pPr marL="182880" indent="-182880">
              <a:lnSpc>
                <a:spcPts val="1000"/>
              </a:lnSpc>
              <a:spcBef>
                <a:spcPts val="100"/>
              </a:spcBef>
            </a:pPr>
            <a:r>
              <a:rPr lang="en-US" sz="1100" dirty="0" smtClean="0">
                <a:latin typeface="Calibri" pitchFamily="34" charset="0"/>
                <a:hlinkClick r:id="rId24"/>
              </a:rPr>
              <a:t>10-30-09 National Park Service Bad Neighbor</a:t>
            </a:r>
            <a:endParaRPr lang="en-US" sz="1100" dirty="0" smtClean="0">
              <a:latin typeface="Calibri" pitchFamily="34" charset="0"/>
            </a:endParaRPr>
          </a:p>
          <a:p>
            <a:pPr marL="182880" indent="-182880">
              <a:lnSpc>
                <a:spcPts val="1000"/>
              </a:lnSpc>
              <a:spcBef>
                <a:spcPts val="100"/>
              </a:spcBef>
            </a:pPr>
            <a:r>
              <a:rPr lang="en-US" sz="1100" dirty="0" smtClean="0">
                <a:latin typeface="Calibri" pitchFamily="34" charset="0"/>
                <a:hlinkClick r:id="rId25" action="ppaction://hlinkfile"/>
              </a:rPr>
              <a:t>80 Years of National Park Service Abuse</a:t>
            </a:r>
            <a:endParaRPr lang="en-US" sz="1100" dirty="0" smtClean="0">
              <a:latin typeface="Calibri" pitchFamily="34" charset="0"/>
            </a:endParaRPr>
          </a:p>
          <a:p>
            <a:pPr marL="182880" indent="-182880">
              <a:lnSpc>
                <a:spcPts val="1000"/>
              </a:lnSpc>
              <a:spcBef>
                <a:spcPts val="100"/>
              </a:spcBef>
            </a:pPr>
            <a:r>
              <a:rPr lang="en-US" sz="1100" dirty="0" smtClean="0">
                <a:latin typeface="Calibri" pitchFamily="34" charset="0"/>
                <a:hlinkClick r:id="rId26" action="ppaction://hlinkfile"/>
              </a:rPr>
              <a:t>John James McFarland v. U.S. Park Service</a:t>
            </a:r>
            <a:endParaRPr lang="en-US" sz="1100" dirty="0" smtClean="0">
              <a:latin typeface="Calibri" pitchFamily="34" charset="0"/>
            </a:endParaRPr>
          </a:p>
          <a:p>
            <a:pPr marL="182880" indent="-182880">
              <a:lnSpc>
                <a:spcPts val="1000"/>
              </a:lnSpc>
              <a:spcBef>
                <a:spcPts val="100"/>
              </a:spcBef>
            </a:pPr>
            <a:r>
              <a:rPr lang="en-US" sz="1100" dirty="0" smtClean="0">
                <a:latin typeface="Calibri" pitchFamily="34" charset="0"/>
                <a:hlinkClick r:id="rId27" action="ppaction://hlinkfile"/>
              </a:rPr>
              <a:t>12-5-08 National Park Gun Ban partially overturned</a:t>
            </a:r>
            <a:endParaRPr lang="en-US" sz="1100" dirty="0" smtClean="0">
              <a:latin typeface="Calibri" pitchFamily="34" charset="0"/>
            </a:endParaRPr>
          </a:p>
          <a:p>
            <a:pPr marL="182880" indent="-182880">
              <a:lnSpc>
                <a:spcPts val="1200"/>
              </a:lnSpc>
              <a:spcBef>
                <a:spcPts val="100"/>
              </a:spcBef>
              <a:buNone/>
            </a:pPr>
            <a:endParaRPr lang="en-US" sz="1100" dirty="0" smtClean="0"/>
          </a:p>
          <a:p>
            <a:pPr marL="182880" indent="-182880">
              <a:lnSpc>
                <a:spcPts val="1200"/>
              </a:lnSpc>
              <a:spcBef>
                <a:spcPts val="100"/>
              </a:spcBef>
              <a:buNone/>
            </a:pPr>
            <a:endParaRPr lang="en-US" sz="1100" dirty="0" smtClean="0"/>
          </a:p>
          <a:p>
            <a:pPr marL="182880" indent="-182880">
              <a:lnSpc>
                <a:spcPts val="1200"/>
              </a:lnSpc>
              <a:spcBef>
                <a:spcPts val="100"/>
              </a:spcBef>
              <a:buNone/>
            </a:pPr>
            <a:endParaRPr lang="en-US" sz="1100" dirty="0"/>
          </a:p>
        </p:txBody>
      </p:sp>
      <p:sp>
        <p:nvSpPr>
          <p:cNvPr id="8" name="Content Placeholder 7"/>
          <p:cNvSpPr>
            <a:spLocks noGrp="1"/>
          </p:cNvSpPr>
          <p:nvPr>
            <p:ph sz="half" idx="4294967295"/>
          </p:nvPr>
        </p:nvSpPr>
        <p:spPr>
          <a:xfrm>
            <a:off x="152400" y="990600"/>
            <a:ext cx="4343400" cy="2590800"/>
          </a:xfrm>
          <a:solidFill>
            <a:srgbClr val="00FF99"/>
          </a:solidFill>
        </p:spPr>
        <p:txBody>
          <a:bodyPr>
            <a:normAutofit/>
          </a:bodyPr>
          <a:lstStyle/>
          <a:p>
            <a:pPr>
              <a:lnSpc>
                <a:spcPts val="1100"/>
              </a:lnSpc>
              <a:buNone/>
            </a:pPr>
            <a:r>
              <a:rPr lang="en-US" sz="1100" b="1" dirty="0" smtClean="0">
                <a:latin typeface="Calibri" pitchFamily="34" charset="0"/>
              </a:rPr>
              <a:t>“Beyond 2013 – A Transformation Strategy</a:t>
            </a:r>
          </a:p>
          <a:p>
            <a:pPr marL="182880" indent="-182880">
              <a:lnSpc>
                <a:spcPts val="1100"/>
              </a:lnSpc>
              <a:buNone/>
            </a:pPr>
            <a:r>
              <a:rPr lang="en-US" sz="1100" dirty="0" smtClean="0">
                <a:latin typeface="Calibri" pitchFamily="34" charset="0"/>
              </a:rPr>
              <a:t>In 2003, the Washington State Parks and Recreation Commission adopted </a:t>
            </a:r>
            <a:r>
              <a:rPr lang="en-US" sz="1100" dirty="0" smtClean="0">
                <a:latin typeface="Calibri" pitchFamily="34" charset="0"/>
                <a:hlinkClick r:id="rId28" action="ppaction://hlinkfile"/>
              </a:rPr>
              <a:t>Centennial 2013</a:t>
            </a:r>
            <a:r>
              <a:rPr lang="en-US" sz="1100" dirty="0" smtClean="0">
                <a:latin typeface="Calibri" pitchFamily="34" charset="0"/>
              </a:rPr>
              <a:t>, a vision for the future of State Parks and a plan to carry it out. For the past decade, State Parks has been working with the public and park supporters to upgrade and improve state parks all across Washington.</a:t>
            </a:r>
          </a:p>
          <a:p>
            <a:pPr marL="182880" indent="-182880">
              <a:lnSpc>
                <a:spcPts val="1100"/>
              </a:lnSpc>
              <a:buNone/>
            </a:pPr>
            <a:r>
              <a:rPr lang="en-US" sz="1100" dirty="0" smtClean="0">
                <a:latin typeface="Calibri" pitchFamily="34" charset="0"/>
              </a:rPr>
              <a:t>As Washington State Parks enters its second century of service in 2013, a new plan must be developed to meet public needs and desires, and to continue State Parks' legacy of stewardship for future generations.</a:t>
            </a:r>
          </a:p>
          <a:p>
            <a:pPr marL="182880" indent="-182880">
              <a:lnSpc>
                <a:spcPts val="1100"/>
              </a:lnSpc>
              <a:buNone/>
            </a:pPr>
            <a:r>
              <a:rPr lang="en-US" sz="1100" u="sng" dirty="0" smtClean="0">
                <a:latin typeface="Calibri" pitchFamily="34" charset="0"/>
              </a:rPr>
              <a:t>A new strategic planning process is now under way, involving recreation, </a:t>
            </a:r>
            <a:r>
              <a:rPr lang="en-US" sz="1100" b="1" u="sng" dirty="0" smtClean="0">
                <a:latin typeface="Calibri" pitchFamily="34" charset="0"/>
              </a:rPr>
              <a:t>heritage and conservation groups</a:t>
            </a:r>
            <a:r>
              <a:rPr lang="en-US" sz="1100" u="sng" dirty="0" smtClean="0">
                <a:latin typeface="Calibri" pitchFamily="34" charset="0"/>
              </a:rPr>
              <a:t>, park neighbors and supporters, legislators and </a:t>
            </a:r>
            <a:r>
              <a:rPr lang="en-US" sz="1100" b="1" u="sng" dirty="0" smtClean="0">
                <a:latin typeface="Calibri" pitchFamily="34" charset="0"/>
              </a:rPr>
              <a:t>other governments</a:t>
            </a:r>
            <a:r>
              <a:rPr lang="en-US" sz="1100" dirty="0" smtClean="0">
                <a:latin typeface="Calibri" pitchFamily="34" charset="0"/>
              </a:rPr>
              <a:t>. We are exploring choices and setting direction for the next five years and beyond. We especially want those who love state parks to be involved in the process. Information gained through the process will be used to develop the </a:t>
            </a:r>
            <a:r>
              <a:rPr lang="en-US" sz="1100" b="1" u="sng" dirty="0" smtClean="0">
                <a:latin typeface="Calibri" pitchFamily="34" charset="0"/>
              </a:rPr>
              <a:t>transformation strategy </a:t>
            </a:r>
            <a:r>
              <a:rPr lang="en-US" sz="1100" dirty="0" smtClean="0">
                <a:latin typeface="Calibri" pitchFamily="34" charset="0"/>
              </a:rPr>
              <a:t>intended to succeed the Centennial 2013 Plan.” </a:t>
            </a:r>
            <a:r>
              <a:rPr lang="en-US" sz="1100" dirty="0" smtClean="0">
                <a:latin typeface="Calibri" pitchFamily="34" charset="0"/>
                <a:hlinkClick r:id="rId2"/>
              </a:rPr>
              <a:t>http://www.parks.wa.gov/Beyond2013/</a:t>
            </a:r>
            <a:endParaRPr lang="en-US" sz="1100" dirty="0"/>
          </a:p>
        </p:txBody>
      </p:sp>
      <p:sp>
        <p:nvSpPr>
          <p:cNvPr id="11" name="Rounded Rectangular Callout 10"/>
          <p:cNvSpPr/>
          <p:nvPr/>
        </p:nvSpPr>
        <p:spPr>
          <a:xfrm>
            <a:off x="152400" y="3657600"/>
            <a:ext cx="4343400" cy="2819400"/>
          </a:xfrm>
          <a:prstGeom prst="wedgeRoundRectCallout">
            <a:avLst>
              <a:gd name="adj1" fmla="val 53363"/>
              <a:gd name="adj2" fmla="val -56524"/>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000"/>
              </a:lnSpc>
            </a:pPr>
            <a:r>
              <a:rPr lang="en-US" sz="1200" u="sng" dirty="0" smtClean="0">
                <a:solidFill>
                  <a:schemeClr val="tx1"/>
                </a:solidFill>
                <a:latin typeface="Calibri" pitchFamily="34" charset="0"/>
              </a:rPr>
              <a:t>THE MEANING OF THE ABOVE GREEN SYRUP OF IPECAC IS:</a:t>
            </a:r>
          </a:p>
          <a:p>
            <a:pPr>
              <a:lnSpc>
                <a:spcPts val="900"/>
              </a:lnSpc>
            </a:pPr>
            <a:endParaRPr lang="en-US" sz="1200" dirty="0" smtClean="0">
              <a:solidFill>
                <a:schemeClr val="tx1"/>
              </a:solidFill>
              <a:latin typeface="Calibri" pitchFamily="34" charset="0"/>
            </a:endParaRPr>
          </a:p>
          <a:p>
            <a:pPr>
              <a:lnSpc>
                <a:spcPts val="900"/>
              </a:lnSpc>
            </a:pPr>
            <a:r>
              <a:rPr lang="en-US" sz="1200" dirty="0" smtClean="0">
                <a:solidFill>
                  <a:schemeClr val="tx1"/>
                </a:solidFill>
                <a:latin typeface="Calibri" pitchFamily="34" charset="0"/>
              </a:rPr>
              <a:t>WA State Inc. is not making enough revenue, a.k.a. taxes,  on our park system so they are going to sell it off to the highest bidder AND continue to tax and take more and do less.  This is what WA State Inc. and its legions of Muni. Corporations are designed to do best, tax, take and make it look like chocolate cake while transferring the sovereignty and ownership of your private and public property and your local businesses out of state and out of country.  All while they increase their revenue and net worth. </a:t>
            </a:r>
          </a:p>
          <a:p>
            <a:pPr>
              <a:lnSpc>
                <a:spcPts val="900"/>
              </a:lnSpc>
              <a:buFont typeface="Arial" pitchFamily="34" charset="0"/>
              <a:buChar char="•"/>
            </a:pPr>
            <a:r>
              <a:rPr lang="en-US" sz="1200" dirty="0" smtClean="0">
                <a:solidFill>
                  <a:schemeClr val="tx1"/>
                </a:solidFill>
                <a:latin typeface="Calibri" pitchFamily="34" charset="0"/>
              </a:rPr>
              <a:t>“Heritage” is a key word taking for UN and global groups,</a:t>
            </a:r>
          </a:p>
          <a:p>
            <a:pPr>
              <a:lnSpc>
                <a:spcPts val="900"/>
              </a:lnSpc>
              <a:buFont typeface="Arial" pitchFamily="34" charset="0"/>
              <a:buChar char="•"/>
            </a:pPr>
            <a:r>
              <a:rPr lang="en-US" sz="1200" dirty="0" smtClean="0">
                <a:solidFill>
                  <a:schemeClr val="tx1"/>
                </a:solidFill>
                <a:latin typeface="Calibri" pitchFamily="34" charset="0"/>
              </a:rPr>
              <a:t> “other governments” are foreign governments, </a:t>
            </a:r>
          </a:p>
          <a:p>
            <a:pPr>
              <a:lnSpc>
                <a:spcPts val="900"/>
              </a:lnSpc>
              <a:buFont typeface="Arial" pitchFamily="34" charset="0"/>
              <a:buChar char="•"/>
            </a:pPr>
            <a:r>
              <a:rPr lang="en-US" sz="1200" dirty="0" smtClean="0">
                <a:solidFill>
                  <a:schemeClr val="tx1"/>
                </a:solidFill>
                <a:latin typeface="Calibri" pitchFamily="34" charset="0"/>
              </a:rPr>
              <a:t>“conservation groups” love your land so much they will do anything to take it from you.  Here is a short list of 40 some: </a:t>
            </a:r>
            <a:r>
              <a:rPr lang="en-US" sz="1050" dirty="0" smtClean="0">
                <a:solidFill>
                  <a:schemeClr val="tx1"/>
                </a:solidFill>
                <a:latin typeface="Calibri" pitchFamily="34" charset="0"/>
                <a:hlinkClick r:id="rId29"/>
              </a:rPr>
              <a:t>http://usparks.about.com/blparklands-oz.htm </a:t>
            </a:r>
            <a:r>
              <a:rPr lang="en-US" sz="1050" dirty="0" smtClean="0">
                <a:solidFill>
                  <a:schemeClr val="tx1"/>
                </a:solidFill>
                <a:latin typeface="Calibri" pitchFamily="34" charset="0"/>
              </a:rPr>
              <a:t>.  </a:t>
            </a:r>
          </a:p>
          <a:p>
            <a:pPr>
              <a:lnSpc>
                <a:spcPts val="900"/>
              </a:lnSpc>
              <a:buFont typeface="Arial" pitchFamily="34" charset="0"/>
              <a:buChar char="•"/>
            </a:pPr>
            <a:r>
              <a:rPr lang="en-US" sz="1200" dirty="0" smtClean="0">
                <a:solidFill>
                  <a:schemeClr val="tx1"/>
                </a:solidFill>
                <a:latin typeface="Calibri" pitchFamily="34" charset="0"/>
              </a:rPr>
              <a:t>The “transformation strategy” means the WA State Sovereign Citizens will own and control less of his or her  public land and pay more big time.</a:t>
            </a:r>
          </a:p>
          <a:p>
            <a:pPr>
              <a:lnSpc>
                <a:spcPts val="900"/>
              </a:lnSpc>
            </a:pPr>
            <a:endParaRPr lang="en-US" sz="1200" dirty="0" smtClean="0">
              <a:solidFill>
                <a:schemeClr val="tx1"/>
              </a:solidFill>
              <a:latin typeface="Calibri" pitchFamily="34" charset="0"/>
            </a:endParaRPr>
          </a:p>
          <a:p>
            <a:pPr>
              <a:lnSpc>
                <a:spcPts val="900"/>
              </a:lnSpc>
            </a:pPr>
            <a:r>
              <a:rPr lang="en-US" sz="1200" dirty="0" smtClean="0">
                <a:solidFill>
                  <a:schemeClr val="tx1"/>
                </a:solidFill>
                <a:latin typeface="Calibri" pitchFamily="34" charset="0"/>
              </a:rPr>
              <a:t>FreedomForAllSeasons</a:t>
            </a:r>
            <a:endParaRPr lang="en-US" sz="1200" dirty="0">
              <a:solidFill>
                <a:schemeClr val="tx1"/>
              </a:solidFill>
              <a:latin typeface="Calibri" pitchFamily="34" charset="0"/>
            </a:endParaRPr>
          </a:p>
        </p:txBody>
      </p:sp>
      <p:sp>
        <p:nvSpPr>
          <p:cNvPr id="9" name="Date Placeholder 8"/>
          <p:cNvSpPr>
            <a:spLocks noGrp="1"/>
          </p:cNvSpPr>
          <p:nvPr>
            <p:ph type="dt" sz="half" idx="10"/>
          </p:nvPr>
        </p:nvSpPr>
        <p:spPr/>
        <p:txBody>
          <a:bodyPr/>
          <a:lstStyle/>
          <a:p>
            <a:r>
              <a:rPr lang="en-US" dirty="0" smtClean="0"/>
              <a:t>4/22/2013</a:t>
            </a:r>
            <a:endParaRPr lang="en-US" dirty="0"/>
          </a:p>
        </p:txBody>
      </p:sp>
      <p:sp>
        <p:nvSpPr>
          <p:cNvPr id="10" name="Footer Placeholder 9"/>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248400" cy="841248"/>
          </a:xfrm>
        </p:spPr>
        <p:txBody>
          <a:bodyPr>
            <a:normAutofit/>
          </a:bodyPr>
          <a:lstStyle/>
          <a:p>
            <a:r>
              <a:rPr lang="en-US" sz="1400" dirty="0" smtClean="0"/>
              <a:t>King County Municipal Corporation - 14</a:t>
            </a:r>
            <a:r>
              <a:rPr lang="en-US" sz="1400" baseline="30000" dirty="0" smtClean="0"/>
              <a:t>th</a:t>
            </a:r>
            <a:r>
              <a:rPr lang="en-US" sz="1400" dirty="0" smtClean="0"/>
              <a:t> Largest county in America is helping Vashon island take more private property to make it’s 23 park taking for only  10,000 people</a:t>
            </a:r>
            <a:endParaRPr lang="en-US" sz="1400" dirty="0"/>
          </a:p>
        </p:txBody>
      </p:sp>
      <p:sp>
        <p:nvSpPr>
          <p:cNvPr id="6" name="Rectangle 5"/>
          <p:cNvSpPr/>
          <p:nvPr/>
        </p:nvSpPr>
        <p:spPr>
          <a:xfrm>
            <a:off x="533400" y="1676400"/>
            <a:ext cx="8153400" cy="3970318"/>
          </a:xfrm>
          <a:prstGeom prst="rect">
            <a:avLst/>
          </a:prstGeom>
        </p:spPr>
        <p:txBody>
          <a:bodyPr wrap="square">
            <a:spAutoFit/>
          </a:bodyPr>
          <a:lstStyle/>
          <a:p>
            <a:r>
              <a:rPr lang="en-US" sz="1400" dirty="0" smtClean="0"/>
              <a:t>1. King County Municipal Corporation taking 43,000 acres –</a:t>
            </a:r>
            <a:br>
              <a:rPr lang="en-US" sz="1400" dirty="0" smtClean="0"/>
            </a:br>
            <a:r>
              <a:rPr lang="en-US" sz="1400" dirty="0" smtClean="0"/>
              <a:t> of  developmental rights of the White River Forest in King County Municipal Corporation Washington state as large as the country of Turkey plus more property taxes without debate or long term costs impact or  approval  from the local private property owners.   Then it appears the County Council  are planning to give stolen private property taxes to a global holding corporation to make king county municipal corporation and Hancock Timber Corporation larger.</a:t>
            </a:r>
            <a:br>
              <a:rPr lang="en-US" sz="1400" dirty="0" smtClean="0"/>
            </a:br>
            <a:r>
              <a:rPr lang="en-US" sz="1400" dirty="0" smtClean="0"/>
              <a:t/>
            </a:r>
            <a:br>
              <a:rPr lang="en-US" sz="1400" dirty="0" smtClean="0"/>
            </a:br>
            <a:r>
              <a:rPr lang="en-US" sz="1400" dirty="0" smtClean="0"/>
              <a:t>2. Then King County Municipal Corporation takes more private property on Vashon Island Washington for the Vashon Parks Department </a:t>
            </a:r>
            <a:r>
              <a:rPr lang="en-US" sz="1400" b="1" dirty="0" smtClean="0"/>
              <a:t>number 23</a:t>
            </a:r>
            <a:r>
              <a:rPr lang="en-US" sz="1400" dirty="0" smtClean="0"/>
              <a:t>.  Twenty Two parks are just not enough for the 10,000 some people living on Vashon Island in King County.</a:t>
            </a:r>
            <a:br>
              <a:rPr lang="en-US" sz="1400" dirty="0" smtClean="0"/>
            </a:br>
            <a:r>
              <a:rPr lang="en-US" sz="1400" dirty="0" smtClean="0"/>
              <a:t/>
            </a:r>
            <a:br>
              <a:rPr lang="en-US" sz="1400" dirty="0" smtClean="0"/>
            </a:br>
            <a:r>
              <a:rPr lang="en-US" sz="1400" dirty="0" smtClean="0"/>
              <a:t>3.  Then King County Municipal Corporation spends more wasted tax taking  along little Boise Creek in addition to the  $5+ million to reroute a little creek near White River bridge between Enumclaw and Buckley Washington and</a:t>
            </a:r>
          </a:p>
          <a:p>
            <a:endParaRPr lang="en-US" sz="1400" dirty="0" smtClean="0"/>
          </a:p>
          <a:p>
            <a:r>
              <a:rPr lang="en-US" sz="1400" dirty="0" smtClean="0"/>
              <a:t>4. Then King County Municipal Corporation shuts down local home owners and farm businesses who try to survive against all the tax taking.</a:t>
            </a:r>
            <a:br>
              <a:rPr lang="en-US" sz="1400" dirty="0" smtClean="0"/>
            </a:br>
            <a:endParaRPr lang="en-US" sz="1400" dirty="0"/>
          </a:p>
        </p:txBody>
      </p:sp>
      <p:sp>
        <p:nvSpPr>
          <p:cNvPr id="7" name="Date Placeholder 6"/>
          <p:cNvSpPr>
            <a:spLocks noGrp="1"/>
          </p:cNvSpPr>
          <p:nvPr>
            <p:ph type="dt" sz="half" idx="10"/>
          </p:nvPr>
        </p:nvSpPr>
        <p:spPr/>
        <p:txBody>
          <a:bodyPr/>
          <a:lstStyle/>
          <a:p>
            <a:r>
              <a:rPr lang="en-US" dirty="0" smtClean="0"/>
              <a:t>4/22/2013</a:t>
            </a:r>
            <a:endParaRPr lang="en-US" dirty="0"/>
          </a:p>
        </p:txBody>
      </p:sp>
      <p:sp>
        <p:nvSpPr>
          <p:cNvPr id="8" name="Footer Placeholder 7"/>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5257800" cy="990600"/>
          </a:xfrm>
        </p:spPr>
        <p:txBody>
          <a:bodyPr>
            <a:normAutofit/>
          </a:bodyPr>
          <a:lstStyle/>
          <a:p>
            <a:r>
              <a:rPr lang="en-US" sz="1400" dirty="0" smtClean="0"/>
              <a:t>Force  never  works – it creates more problems than its worth – part 1 of 3</a:t>
            </a:r>
            <a:br>
              <a:rPr lang="en-US" sz="1400" dirty="0" smtClean="0"/>
            </a:br>
            <a:r>
              <a:rPr lang="en-US" sz="1400" dirty="0" smtClean="0"/>
              <a:t> </a:t>
            </a:r>
            <a:r>
              <a:rPr lang="en-US" sz="1200" dirty="0" smtClean="0"/>
              <a:t>we can have what we need without stealing private property</a:t>
            </a:r>
            <a:endParaRPr lang="en-US" sz="1400" dirty="0"/>
          </a:p>
        </p:txBody>
      </p:sp>
      <p:sp>
        <p:nvSpPr>
          <p:cNvPr id="3" name="Content Placeholder 2"/>
          <p:cNvSpPr>
            <a:spLocks noGrp="1"/>
          </p:cNvSpPr>
          <p:nvPr>
            <p:ph sz="half" idx="1"/>
          </p:nvPr>
        </p:nvSpPr>
        <p:spPr>
          <a:xfrm>
            <a:off x="152400" y="1143000"/>
            <a:ext cx="2971800" cy="5334000"/>
          </a:xfrm>
        </p:spPr>
        <p:txBody>
          <a:bodyPr>
            <a:noAutofit/>
          </a:bodyPr>
          <a:lstStyle/>
          <a:p>
            <a:pPr marL="228600" indent="-228600">
              <a:lnSpc>
                <a:spcPts val="1100"/>
              </a:lnSpc>
              <a:spcBef>
                <a:spcPts val="600"/>
              </a:spcBef>
              <a:buClrTx/>
              <a:buSzPct val="102000"/>
              <a:buFont typeface="+mj-lt"/>
              <a:buAutoNum type="arabicParenR"/>
            </a:pPr>
            <a:r>
              <a:rPr lang="en-US" sz="1200" dirty="0" smtClean="0">
                <a:latin typeface="Calibri" pitchFamily="34" charset="0"/>
              </a:rPr>
              <a:t>City of Seattle privatized the City Aquarium  and the Zoo because they were increasingly forcing operational costs onto the local property owners. Now the private owners/investors are free to make a profit and provide a viable service to the Seattle visiting public not on the backs of local property owners.</a:t>
            </a:r>
          </a:p>
          <a:p>
            <a:pPr marL="228600" indent="-228600">
              <a:lnSpc>
                <a:spcPts val="1100"/>
              </a:lnSpc>
              <a:spcBef>
                <a:spcPts val="600"/>
              </a:spcBef>
              <a:buClrTx/>
              <a:buSzPct val="102000"/>
              <a:buFont typeface="+mj-lt"/>
              <a:buAutoNum type="arabicParenR"/>
            </a:pPr>
            <a:r>
              <a:rPr lang="en-US" sz="1200" dirty="0" smtClean="0">
                <a:latin typeface="Calibri" pitchFamily="34" charset="0"/>
              </a:rPr>
              <a:t>The state of Washington is offloading its Park System </a:t>
            </a:r>
          </a:p>
          <a:p>
            <a:pPr marL="228600" indent="-228600">
              <a:lnSpc>
                <a:spcPts val="1100"/>
              </a:lnSpc>
              <a:spcBef>
                <a:spcPts val="300"/>
              </a:spcBef>
              <a:buClrTx/>
              <a:buSzPct val="102000"/>
              <a:buFont typeface="+mj-lt"/>
              <a:buAutoNum type="arabicParenR"/>
            </a:pPr>
            <a:r>
              <a:rPr lang="en-US" sz="1200" dirty="0" smtClean="0">
                <a:latin typeface="Calibri" pitchFamily="34" charset="0"/>
              </a:rPr>
              <a:t>Public owned park systems poison the community private and public property because once land can be taken for “free” there are never enough parks to satisfy everyone as long as their land is not taken.</a:t>
            </a:r>
          </a:p>
          <a:p>
            <a:pPr marL="228600" indent="-228600">
              <a:lnSpc>
                <a:spcPts val="1100"/>
              </a:lnSpc>
              <a:spcBef>
                <a:spcPts val="600"/>
              </a:spcBef>
              <a:buClrTx/>
              <a:buSzPct val="102000"/>
              <a:buFont typeface="+mj-lt"/>
              <a:buAutoNum type="arabicParenR"/>
            </a:pPr>
            <a:r>
              <a:rPr lang="en-US" sz="1200" dirty="0" smtClean="0">
                <a:latin typeface="Calibri" pitchFamily="34" charset="0"/>
              </a:rPr>
              <a:t>If this slide seems counterintuitive to what you “know” about parks please refer to the site page link below for examples. Note one case in particular of the Rosser family  on Vashon Island in King County. Vashon Park Division has 22 some Parks but the School Dist. , Park Dept. and King County still must walk all over one of best and dearest families I have long known over 47 years. </a:t>
            </a:r>
          </a:p>
          <a:p>
            <a:pPr marL="502920" lvl="1" indent="-228600">
              <a:lnSpc>
                <a:spcPts val="1100"/>
              </a:lnSpc>
              <a:spcBef>
                <a:spcPts val="600"/>
              </a:spcBef>
              <a:buClrTx/>
              <a:buSzPct val="102000"/>
              <a:buFont typeface="+mj-lt"/>
              <a:buAutoNum type="arabicParenR"/>
            </a:pPr>
            <a:r>
              <a:rPr lang="en-US" sz="1200" dirty="0" smtClean="0">
                <a:latin typeface="Calibri" pitchFamily="34" charset="0"/>
                <a:hlinkClick r:id="rId2"/>
              </a:rPr>
              <a:t>http://www.freedomforallseasons.org/FreedomFromParkTakings.asp   </a:t>
            </a:r>
            <a:endParaRPr lang="en-US" sz="1200" dirty="0" smtClean="0">
              <a:latin typeface="Calibri" pitchFamily="34" charset="0"/>
            </a:endParaRPr>
          </a:p>
          <a:p>
            <a:pPr marL="228600" indent="-228600">
              <a:lnSpc>
                <a:spcPts val="1200"/>
              </a:lnSpc>
              <a:spcBef>
                <a:spcPts val="600"/>
              </a:spcBef>
              <a:buClrTx/>
              <a:buSzPct val="102000"/>
              <a:buNone/>
            </a:pPr>
            <a:endParaRPr lang="en-US" sz="1200" dirty="0" smtClean="0">
              <a:latin typeface="Calibri" pitchFamily="34" charset="0"/>
            </a:endParaRPr>
          </a:p>
        </p:txBody>
      </p:sp>
      <p:pic>
        <p:nvPicPr>
          <p:cNvPr id="8" name="Content Placeholder 7" descr="BOD-30-Table.png"/>
          <p:cNvPicPr>
            <a:picLocks noGrp="1" noChangeAspect="1"/>
          </p:cNvPicPr>
          <p:nvPr>
            <p:ph sz="half" idx="2"/>
          </p:nvPr>
        </p:nvPicPr>
        <p:blipFill>
          <a:blip r:embed="rId3" cstate="print"/>
          <a:stretch>
            <a:fillRect/>
          </a:stretch>
        </p:blipFill>
        <p:spPr>
          <a:xfrm>
            <a:off x="3274641" y="1219200"/>
            <a:ext cx="5716959" cy="3033712"/>
          </a:xfrm>
          <a:prstGeom prst="rect">
            <a:avLst/>
          </a:prstGeom>
        </p:spPr>
      </p:pic>
      <p:sp>
        <p:nvSpPr>
          <p:cNvPr id="13" name="TextBox 12"/>
          <p:cNvSpPr txBox="1"/>
          <p:nvPr/>
        </p:nvSpPr>
        <p:spPr>
          <a:xfrm>
            <a:off x="3352800" y="4495800"/>
            <a:ext cx="5410200" cy="1092607"/>
          </a:xfrm>
          <a:prstGeom prst="rect">
            <a:avLst/>
          </a:prstGeom>
          <a:noFill/>
        </p:spPr>
        <p:txBody>
          <a:bodyPr wrap="square" rtlCol="0">
            <a:spAutoFit/>
          </a:bodyPr>
          <a:lstStyle/>
          <a:p>
            <a:pPr marL="228600" indent="-228600">
              <a:lnSpc>
                <a:spcPts val="1300"/>
              </a:lnSpc>
              <a:buFont typeface="+mj-lt"/>
              <a:buAutoNum type="arabicParenR" startAt="5"/>
            </a:pPr>
            <a:r>
              <a:rPr lang="en-US" sz="1200" dirty="0" smtClean="0">
                <a:latin typeface="Calibri" pitchFamily="34" charset="0"/>
              </a:rPr>
              <a:t>A municipal corporation is debased on the ideology of a monopoly and a monarchy while using tyranny and force in a free limited republic which can be easily privatized  and/or reconstituted into a coop giving everyone free choice to make the right decisions for themselves and their family not on the backs of others who do not want anything for anyone and most especially when stealing property from A to give to B all done by B and C. </a:t>
            </a:r>
            <a:endParaRPr lang="en-US" sz="1200" dirty="0"/>
          </a:p>
        </p:txBody>
      </p:sp>
      <p:sp>
        <p:nvSpPr>
          <p:cNvPr id="14" name="Horizontal Scroll 13"/>
          <p:cNvSpPr/>
          <p:nvPr/>
        </p:nvSpPr>
        <p:spPr>
          <a:xfrm>
            <a:off x="5791200" y="76200"/>
            <a:ext cx="3124200" cy="838200"/>
          </a:xfrm>
          <a:prstGeom prst="horizontalScroll">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latin typeface="Calibri" pitchFamily="34" charset="0"/>
              </a:rPr>
              <a:t>“For Whom Do The Park Bells Toll, They Toll For Thee.”</a:t>
            </a:r>
            <a:endParaRPr lang="en-US" sz="1400" dirty="0">
              <a:solidFill>
                <a:schemeClr val="tx1"/>
              </a:solidFill>
            </a:endParaRPr>
          </a:p>
        </p:txBody>
      </p:sp>
      <p:sp>
        <p:nvSpPr>
          <p:cNvPr id="10" name="Date Placeholder 9"/>
          <p:cNvSpPr>
            <a:spLocks noGrp="1"/>
          </p:cNvSpPr>
          <p:nvPr>
            <p:ph type="dt" sz="half" idx="10"/>
          </p:nvPr>
        </p:nvSpPr>
        <p:spPr/>
        <p:txBody>
          <a:bodyPr/>
          <a:lstStyle/>
          <a:p>
            <a:r>
              <a:rPr lang="en-US" dirty="0" smtClean="0"/>
              <a:t>4/22/2013</a:t>
            </a:r>
            <a:endParaRPr lang="en-US" dirty="0"/>
          </a:p>
        </p:txBody>
      </p:sp>
      <p:sp>
        <p:nvSpPr>
          <p:cNvPr id="11" name="Footer Placeholder 10"/>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3581400" cy="841248"/>
          </a:xfrm>
        </p:spPr>
        <p:txBody>
          <a:bodyPr>
            <a:normAutofit fontScale="90000"/>
          </a:bodyPr>
          <a:lstStyle/>
          <a:p>
            <a:r>
              <a:rPr lang="en-US" sz="1600" dirty="0" smtClean="0"/>
              <a:t>Force  never  works – it creates more problems than its worth – part 2 of 3 – The Rosser  Property Taking</a:t>
            </a:r>
            <a:endParaRPr lang="en-US" sz="1600" dirty="0"/>
          </a:p>
        </p:txBody>
      </p:sp>
      <p:pic>
        <p:nvPicPr>
          <p:cNvPr id="8" name="Content Placeholder 7" descr="Rosser-YourTube.png">
            <a:hlinkClick r:id="rId2"/>
          </p:cNvPr>
          <p:cNvPicPr>
            <a:picLocks noGrp="1" noChangeAspect="1"/>
          </p:cNvPicPr>
          <p:nvPr>
            <p:ph sz="half" idx="1"/>
          </p:nvPr>
        </p:nvPicPr>
        <p:blipFill>
          <a:blip r:embed="rId3" cstate="print"/>
          <a:stretch>
            <a:fillRect/>
          </a:stretch>
        </p:blipFill>
        <p:spPr>
          <a:xfrm>
            <a:off x="152400" y="1143000"/>
            <a:ext cx="4191000" cy="4127113"/>
          </a:xfrm>
        </p:spPr>
      </p:pic>
      <p:sp>
        <p:nvSpPr>
          <p:cNvPr id="9" name="Rectangle 8"/>
          <p:cNvSpPr/>
          <p:nvPr/>
        </p:nvSpPr>
        <p:spPr>
          <a:xfrm>
            <a:off x="76200" y="5335152"/>
            <a:ext cx="4419600" cy="379848"/>
          </a:xfrm>
          <a:prstGeom prst="rect">
            <a:avLst/>
          </a:prstGeom>
          <a:solidFill>
            <a:srgbClr val="FFFFCC"/>
          </a:solidFill>
        </p:spPr>
        <p:txBody>
          <a:bodyPr wrap="square">
            <a:spAutoFit/>
          </a:bodyPr>
          <a:lstStyle/>
          <a:p>
            <a:pPr marL="182880" indent="-182880">
              <a:lnSpc>
                <a:spcPts val="1100"/>
              </a:lnSpc>
              <a:buClrTx/>
              <a:buSzPct val="102000"/>
              <a:buFont typeface="+mj-lt"/>
              <a:buAutoNum type="arabicParenR"/>
            </a:pPr>
            <a:r>
              <a:rPr lang="en-US" sz="1200" dirty="0" smtClean="0">
                <a:latin typeface="Calibri" pitchFamily="34" charset="0"/>
              </a:rPr>
              <a:t>MUST SEE Rosser Vashon Island Park Department (VPD) Taking -</a:t>
            </a:r>
            <a:r>
              <a:rPr lang="en-US" sz="1200" dirty="0" smtClean="0">
                <a:latin typeface="Calibri" pitchFamily="34" charset="0"/>
                <a:hlinkClick r:id="rId2"/>
              </a:rPr>
              <a:t>http://www.youtube.com/watch?v=FtC03mySX4Q</a:t>
            </a:r>
            <a:endParaRPr lang="en-US" sz="1200" dirty="0" smtClean="0">
              <a:latin typeface="Calibri" pitchFamily="34" charset="0"/>
            </a:endParaRPr>
          </a:p>
        </p:txBody>
      </p:sp>
      <p:sp>
        <p:nvSpPr>
          <p:cNvPr id="11" name="TextBox 10"/>
          <p:cNvSpPr txBox="1"/>
          <p:nvPr/>
        </p:nvSpPr>
        <p:spPr>
          <a:xfrm>
            <a:off x="4648200" y="685800"/>
            <a:ext cx="4191000" cy="5529719"/>
          </a:xfrm>
          <a:prstGeom prst="rect">
            <a:avLst/>
          </a:prstGeom>
          <a:solidFill>
            <a:schemeClr val="bg1"/>
          </a:solidFill>
          <a:ln w="19050">
            <a:solidFill>
              <a:schemeClr val="tx1"/>
            </a:solidFill>
          </a:ln>
        </p:spPr>
        <p:txBody>
          <a:bodyPr wrap="square" rtlCol="0">
            <a:spAutoFit/>
          </a:bodyPr>
          <a:lstStyle/>
          <a:p>
            <a:pPr marL="182880" indent="-182880">
              <a:lnSpc>
                <a:spcPts val="1000"/>
              </a:lnSpc>
              <a:spcBef>
                <a:spcPts val="300"/>
              </a:spcBef>
            </a:pPr>
            <a:r>
              <a:rPr lang="en-US" sz="1100" u="sng" dirty="0" smtClean="0">
                <a:latin typeface="Calibri" pitchFamily="34" charset="0"/>
              </a:rPr>
              <a:t>FreedomForAllSeasons thoughts after watching this video:</a:t>
            </a:r>
          </a:p>
          <a:p>
            <a:pPr marL="182880" indent="-182880">
              <a:lnSpc>
                <a:spcPts val="1000"/>
              </a:lnSpc>
              <a:spcBef>
                <a:spcPts val="300"/>
              </a:spcBef>
            </a:pPr>
            <a:endParaRPr lang="en-US" sz="1100" u="sng" dirty="0" smtClean="0">
              <a:latin typeface="Calibri" pitchFamily="34" charset="0"/>
            </a:endParaRPr>
          </a:p>
          <a:p>
            <a:pPr marL="182880" lvl="1" indent="-182880">
              <a:lnSpc>
                <a:spcPts val="1000"/>
              </a:lnSpc>
              <a:spcBef>
                <a:spcPts val="300"/>
              </a:spcBef>
              <a:buFont typeface="+mj-lt"/>
              <a:buAutoNum type="arabicParenR" startAt="2"/>
            </a:pPr>
            <a:r>
              <a:rPr lang="en-US" sz="1100" dirty="0" smtClean="0">
                <a:latin typeface="Calibri" pitchFamily="34" charset="0"/>
              </a:rPr>
              <a:t>Notice how the council is relatively silent about the outcry regarding the deed/survey Vashon Park Dept. (VPD).  N</a:t>
            </a:r>
            <a:r>
              <a:rPr lang="en-US" sz="1100" u="sng" dirty="0" smtClean="0">
                <a:latin typeface="Calibri" pitchFamily="34" charset="0"/>
              </a:rPr>
              <a:t>otice how the councilmember gavels down the protest that the deed is wrong then brags the Parks Dept. spent $20K of the local property owners money for the survey and deed changes.</a:t>
            </a:r>
            <a:r>
              <a:rPr lang="en-US" sz="1100" dirty="0" smtClean="0">
                <a:latin typeface="Calibri" pitchFamily="34" charset="0"/>
              </a:rPr>
              <a:t> The deed/survey appears to have been cooked to be right then wrong then right to accommodate the taking schedule, if I understand the evidence presented in the video.</a:t>
            </a:r>
          </a:p>
          <a:p>
            <a:pPr marL="182880" lvl="1" indent="-182880">
              <a:lnSpc>
                <a:spcPts val="1000"/>
              </a:lnSpc>
              <a:spcBef>
                <a:spcPts val="300"/>
              </a:spcBef>
              <a:buFont typeface="+mj-lt"/>
              <a:buAutoNum type="arabicParenR" startAt="2"/>
            </a:pPr>
            <a:r>
              <a:rPr lang="en-US" sz="1100" dirty="0" smtClean="0">
                <a:latin typeface="Calibri" pitchFamily="34" charset="0"/>
              </a:rPr>
              <a:t>This amounts to over $2 extorted from every Vashon Island property owner so they could hack out more of Rosser’s property where the original school land was more than enough for a park and this land was originally donated to the community by Mrs. Rosser’s family which seems to be ignored.</a:t>
            </a:r>
          </a:p>
          <a:p>
            <a:pPr marL="182880" lvl="1" indent="-182880">
              <a:lnSpc>
                <a:spcPts val="1000"/>
              </a:lnSpc>
              <a:spcBef>
                <a:spcPts val="300"/>
              </a:spcBef>
              <a:buFont typeface="+mj-lt"/>
              <a:buAutoNum type="arabicParenR" startAt="2"/>
            </a:pPr>
            <a:r>
              <a:rPr lang="en-US" sz="1100" dirty="0" smtClean="0">
                <a:latin typeface="Calibri" pitchFamily="34" charset="0"/>
              </a:rPr>
              <a:t>Notice no public explanation of why the deed/survey was wrong is allowed and gaveled down. </a:t>
            </a:r>
            <a:r>
              <a:rPr lang="en-US" sz="1100" u="sng" dirty="0" smtClean="0">
                <a:latin typeface="Calibri" pitchFamily="34" charset="0"/>
              </a:rPr>
              <a:t>They do not want this on the record or before the public.</a:t>
            </a:r>
          </a:p>
          <a:p>
            <a:pPr marL="182880" lvl="1" indent="-182880">
              <a:lnSpc>
                <a:spcPts val="1000"/>
              </a:lnSpc>
              <a:spcBef>
                <a:spcPts val="300"/>
              </a:spcBef>
              <a:buFont typeface="+mj-lt"/>
              <a:buAutoNum type="arabicParenR" startAt="2"/>
            </a:pPr>
            <a:r>
              <a:rPr lang="en-US" sz="1100" dirty="0" smtClean="0">
                <a:latin typeface="Calibri" pitchFamily="34" charset="0"/>
              </a:rPr>
              <a:t>Notice the arrogance of the leading council member speaking whereby he believes they have some  position of “divine rights of kings” and what they decide is irrefutable and  not debatable. In a true and honest free limited Republic representatives of the sovereign and free Citizens have no power or jurisdiction over the allodial rights of local private property owners.  The only role of a public council is to provide a public forum where the council can </a:t>
            </a:r>
            <a:r>
              <a:rPr lang="en-US" sz="1100" u="sng" dirty="0" smtClean="0">
                <a:latin typeface="Calibri" pitchFamily="34" charset="0"/>
              </a:rPr>
              <a:t>ONLY be advisory and never adversarial. </a:t>
            </a:r>
          </a:p>
          <a:p>
            <a:pPr marL="182880" lvl="1" indent="-182880">
              <a:lnSpc>
                <a:spcPts val="1000"/>
              </a:lnSpc>
              <a:spcBef>
                <a:spcPts val="300"/>
              </a:spcBef>
              <a:buFont typeface="+mj-lt"/>
              <a:buAutoNum type="arabicParenR" startAt="2"/>
            </a:pPr>
            <a:r>
              <a:rPr lang="en-US" sz="1100" dirty="0" smtClean="0">
                <a:latin typeface="Calibri" pitchFamily="34" charset="0"/>
              </a:rPr>
              <a:t>When public meetings are held the takings are more often “saucered and blown” and the dirty deeds are done before the meeting. The “surveys and feasibility studies” are cooked and the public meeting is a mere ceremony of marketing designed to congratulate the thieves who have needlessly harassed  the local property owners into bankruptcy.</a:t>
            </a:r>
          </a:p>
          <a:p>
            <a:pPr marL="182880" lvl="1" indent="-182880">
              <a:lnSpc>
                <a:spcPts val="1000"/>
              </a:lnSpc>
              <a:spcBef>
                <a:spcPts val="300"/>
              </a:spcBef>
              <a:buFont typeface="+mj-lt"/>
              <a:buAutoNum type="arabicParenR" startAt="2"/>
            </a:pPr>
            <a:r>
              <a:rPr lang="en-US" sz="1100" dirty="0" smtClean="0">
                <a:latin typeface="Calibri" pitchFamily="34" charset="0"/>
              </a:rPr>
              <a:t>Link below for “everything”  you want to know re. the dark side of public parks &amp; how to bring them into the light of free choice - </a:t>
            </a:r>
            <a:r>
              <a:rPr lang="en-US" sz="1100" dirty="0" smtClean="0">
                <a:latin typeface="Calibri" pitchFamily="34" charset="0"/>
                <a:hlinkClick r:id="rId4"/>
              </a:rPr>
              <a:t>http://www.freedomforallseasons.org/FreedomFromParkTakings.asp</a:t>
            </a:r>
            <a:endParaRPr lang="en-US" sz="1100" dirty="0" smtClean="0">
              <a:latin typeface="Calibri" pitchFamily="34" charset="0"/>
            </a:endParaRPr>
          </a:p>
          <a:p>
            <a:pPr marL="182880" lvl="1" indent="-182880">
              <a:lnSpc>
                <a:spcPts val="1000"/>
              </a:lnSpc>
              <a:spcBef>
                <a:spcPts val="300"/>
              </a:spcBef>
              <a:buFont typeface="+mj-lt"/>
              <a:buAutoNum type="arabicParenR" startAt="2"/>
            </a:pPr>
            <a:r>
              <a:rPr lang="en-US" sz="1100" dirty="0" smtClean="0">
                <a:latin typeface="Calibri" pitchFamily="34" charset="0"/>
              </a:rPr>
              <a:t>Rails To Trails is the same profile of force and deception to take private property. – </a:t>
            </a:r>
            <a:br>
              <a:rPr lang="en-US" sz="1100" dirty="0" smtClean="0">
                <a:latin typeface="Calibri" pitchFamily="34" charset="0"/>
              </a:rPr>
            </a:br>
            <a:r>
              <a:rPr lang="en-US" sz="1000" dirty="0" smtClean="0">
                <a:latin typeface="Calibri" pitchFamily="34" charset="0"/>
                <a:hlinkClick r:id="rId5"/>
              </a:rPr>
              <a:t>http://www.freedomforallseasons.org/FreedomFromRailsToTrailsTakings.asp</a:t>
            </a:r>
            <a:endParaRPr lang="en-US" sz="1200" dirty="0">
              <a:latin typeface="Calibri" pitchFamily="34" charset="0"/>
            </a:endParaRPr>
          </a:p>
        </p:txBody>
      </p:sp>
      <p:sp>
        <p:nvSpPr>
          <p:cNvPr id="12" name="TextBox 11"/>
          <p:cNvSpPr txBox="1"/>
          <p:nvPr/>
        </p:nvSpPr>
        <p:spPr>
          <a:xfrm>
            <a:off x="533400" y="1143000"/>
            <a:ext cx="3581400" cy="707886"/>
          </a:xfrm>
          <a:prstGeom prst="rect">
            <a:avLst/>
          </a:prstGeom>
          <a:solidFill>
            <a:schemeClr val="bg1"/>
          </a:solidFill>
        </p:spPr>
        <p:txBody>
          <a:bodyPr wrap="square" rtlCol="0">
            <a:spAutoFit/>
          </a:bodyPr>
          <a:lstStyle/>
          <a:p>
            <a:pPr>
              <a:lnSpc>
                <a:spcPts val="1200"/>
              </a:lnSpc>
            </a:pPr>
            <a:r>
              <a:rPr lang="en-US" sz="1200" dirty="0" smtClean="0"/>
              <a:t>Vashon Island WA Park District (VPD) Meeting –</a:t>
            </a:r>
          </a:p>
          <a:p>
            <a:pPr>
              <a:lnSpc>
                <a:spcPts val="1200"/>
              </a:lnSpc>
            </a:pPr>
            <a:r>
              <a:rPr lang="en-US" sz="1200" dirty="0" smtClean="0"/>
              <a:t>Click here to view this YouTube video where VPD denies the survey was changed more than once to accommodate the taking. </a:t>
            </a:r>
            <a:endParaRPr lang="en-US" sz="1200" dirty="0"/>
          </a:p>
        </p:txBody>
      </p:sp>
      <p:sp>
        <p:nvSpPr>
          <p:cNvPr id="10" name="Date Placeholder 9"/>
          <p:cNvSpPr>
            <a:spLocks noGrp="1"/>
          </p:cNvSpPr>
          <p:nvPr>
            <p:ph type="dt" sz="half" idx="10"/>
          </p:nvPr>
        </p:nvSpPr>
        <p:spPr/>
        <p:txBody>
          <a:bodyPr/>
          <a:lstStyle/>
          <a:p>
            <a:r>
              <a:rPr lang="en-US" dirty="0" smtClean="0"/>
              <a:t>4/22/2013</a:t>
            </a:r>
            <a:endParaRPr lang="en-US" dirty="0"/>
          </a:p>
        </p:txBody>
      </p:sp>
      <p:sp>
        <p:nvSpPr>
          <p:cNvPr id="13" name="Footer Placeholder 12"/>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4270248" cy="841248"/>
          </a:xfrm>
        </p:spPr>
        <p:txBody>
          <a:bodyPr>
            <a:normAutofit fontScale="90000"/>
          </a:bodyPr>
          <a:lstStyle/>
          <a:p>
            <a:r>
              <a:rPr lang="en-US" sz="1800" dirty="0" smtClean="0"/>
              <a:t>Force  never  works – it creates more problems than its worth – part 3 of 3 –</a:t>
            </a:r>
            <a:br>
              <a:rPr lang="en-US" sz="1800" dirty="0" smtClean="0"/>
            </a:br>
            <a:r>
              <a:rPr lang="en-US" sz="1800" dirty="0" smtClean="0"/>
              <a:t>The rosser property taking</a:t>
            </a:r>
            <a:endParaRPr lang="en-US" sz="1800" dirty="0"/>
          </a:p>
        </p:txBody>
      </p:sp>
      <p:sp>
        <p:nvSpPr>
          <p:cNvPr id="4" name="Content Placeholder 3"/>
          <p:cNvSpPr>
            <a:spLocks noGrp="1"/>
          </p:cNvSpPr>
          <p:nvPr>
            <p:ph sz="half" idx="2"/>
          </p:nvPr>
        </p:nvSpPr>
        <p:spPr>
          <a:xfrm>
            <a:off x="4953000" y="304800"/>
            <a:ext cx="3962400" cy="6019800"/>
          </a:xfrm>
          <a:solidFill>
            <a:schemeClr val="bg1"/>
          </a:solidFill>
          <a:ln w="19050">
            <a:solidFill>
              <a:schemeClr val="tx1"/>
            </a:solidFill>
          </a:ln>
        </p:spPr>
        <p:txBody>
          <a:bodyPr>
            <a:normAutofit fontScale="92500"/>
          </a:bodyPr>
          <a:lstStyle/>
          <a:p>
            <a:pPr marL="182880" indent="-182880">
              <a:lnSpc>
                <a:spcPts val="1000"/>
              </a:lnSpc>
              <a:spcBef>
                <a:spcPts val="400"/>
              </a:spcBef>
              <a:buClrTx/>
              <a:buSzPct val="90000"/>
              <a:buFont typeface="+mj-lt"/>
              <a:buAutoNum type="arabicParenR" startAt="9"/>
            </a:pPr>
            <a:r>
              <a:rPr lang="en-US" sz="1200" dirty="0" smtClean="0">
                <a:latin typeface="Calibri" pitchFamily="34" charset="0"/>
              </a:rPr>
              <a:t>Isn’t  it interesting that a community council of 8 people on an Island of some 10,000 people with 22 parks have no interest in the reasons why the survey/deed is not correct of a well known and old time family on Vashon Island for over 60 some years?</a:t>
            </a:r>
          </a:p>
          <a:p>
            <a:pPr marL="182880" indent="-182880">
              <a:lnSpc>
                <a:spcPts val="1000"/>
              </a:lnSpc>
              <a:spcBef>
                <a:spcPts val="400"/>
              </a:spcBef>
              <a:buClrTx/>
              <a:buSzPct val="90000"/>
              <a:buFont typeface="+mj-lt"/>
              <a:buAutoNum type="arabicParenR" startAt="9"/>
            </a:pPr>
            <a:r>
              <a:rPr lang="en-US" sz="1200" dirty="0" smtClean="0">
                <a:latin typeface="Calibri" pitchFamily="34" charset="0"/>
              </a:rPr>
              <a:t>Communities are based on love NOT taking by force.  Parks come from the heart of the land owners to the community by donation not from political graft.  </a:t>
            </a:r>
          </a:p>
          <a:p>
            <a:pPr marL="182880" indent="-182880">
              <a:lnSpc>
                <a:spcPts val="1000"/>
              </a:lnSpc>
              <a:spcBef>
                <a:spcPts val="400"/>
              </a:spcBef>
              <a:buClrTx/>
              <a:buSzPct val="90000"/>
              <a:buFont typeface="+mj-lt"/>
              <a:buAutoNum type="arabicParenR" startAt="9"/>
            </a:pPr>
            <a:r>
              <a:rPr lang="en-US" sz="1200" dirty="0" smtClean="0">
                <a:latin typeface="Calibri" pitchFamily="34" charset="0"/>
              </a:rPr>
              <a:t> Community parks are acts of giving not acts of taking.  Local Citizens join together to build the park as a gift of their labor and material.  This is why parks created by  the state and its municipal corporations using  taxes, usury, regulation and force are becoming problematic.  This problem was not seen immediately in the past because it used to take generations before the surrounding property owners and those being forced to fund what they did not directly approve realized the dark side of parks. Taking private and public land on the backs of struggling property owners  for even the apparent best of reasons like parks will ultimately fail  because of the negative collateral damage upon all  property owners forced to pay as well as the surrounding property owners.  </a:t>
            </a:r>
          </a:p>
          <a:p>
            <a:pPr marL="182880" indent="-182880">
              <a:lnSpc>
                <a:spcPts val="1000"/>
              </a:lnSpc>
              <a:spcBef>
                <a:spcPts val="400"/>
              </a:spcBef>
              <a:buClrTx/>
              <a:buSzPct val="90000"/>
              <a:buFont typeface="+mj-lt"/>
              <a:buAutoNum type="arabicParenR" startAt="9"/>
            </a:pPr>
            <a:r>
              <a:rPr lang="en-US" sz="1200" dirty="0" smtClean="0">
                <a:latin typeface="Calibri" pitchFamily="34" charset="0"/>
              </a:rPr>
              <a:t>This is a tuff lesson for every community as they awaken to their true divine rights.  It takes years, even decades to go through these torturous takings through one level of court to the next and millions of dollars, often the property owners is bankrupted or their family or they may die during the proceedings.  All of this can be avoided by respecting the property owners allodial rights and recognizing the power and the sovereignty lie in the individual rightful state Citizen NOT in the big egos of the little people serving public administrative functions.  This is why power was never given to public servants because they will quickly centralize it and assimilate  the community who have little time or resources to monitor every move these servants are making against their master.   </a:t>
            </a:r>
          </a:p>
          <a:p>
            <a:pPr marL="182880" indent="-182880">
              <a:lnSpc>
                <a:spcPts val="1000"/>
              </a:lnSpc>
              <a:spcBef>
                <a:spcPts val="400"/>
              </a:spcBef>
              <a:buClrTx/>
              <a:buSzPct val="90000"/>
              <a:buFont typeface="+mj-lt"/>
              <a:buAutoNum type="arabicParenR" startAt="9"/>
            </a:pPr>
            <a:r>
              <a:rPr lang="en-US" sz="1200" dirty="0" smtClean="0">
                <a:latin typeface="Calibri" pitchFamily="34" charset="0"/>
              </a:rPr>
              <a:t>Ownership of private property is a divine right, a birthright and an unalienable right.  These rights are inviolable, immutable, indisputable, unrestricted, unqualified, unconditional and absolute. So called “eminent domain” is a feudal lie created by the kings and the church to justify each others turf taking. </a:t>
            </a:r>
          </a:p>
          <a:p>
            <a:pPr marL="182880" indent="-182880">
              <a:lnSpc>
                <a:spcPts val="1000"/>
              </a:lnSpc>
              <a:spcBef>
                <a:spcPts val="400"/>
              </a:spcBef>
              <a:buClrTx/>
              <a:buSzPct val="90000"/>
              <a:buFont typeface="+mj-lt"/>
              <a:buAutoNum type="arabicParenR" startAt="9"/>
            </a:pPr>
            <a:r>
              <a:rPr lang="en-US" sz="1200" dirty="0" smtClean="0">
                <a:latin typeface="Calibri" pitchFamily="34" charset="0"/>
              </a:rPr>
              <a:t>Once one Citizen or one public servant comes up with a “better” reason to take someone else’s property more takings quickly follow. We must learn to think and observe of these takings upon groups of people over generations vs. the feel good and happy taking talk of the moment.</a:t>
            </a:r>
            <a:endParaRPr lang="en-US" sz="1200" dirty="0">
              <a:latin typeface="Calibri" pitchFamily="34" charset="0"/>
            </a:endParaRPr>
          </a:p>
        </p:txBody>
      </p:sp>
      <p:pic>
        <p:nvPicPr>
          <p:cNvPr id="8" name="Content Placeholder 9" descr="Rosser-Vashon-Park-Dept.-Ta.png"/>
          <p:cNvPicPr>
            <a:picLocks noGrp="1" noChangeAspect="1"/>
          </p:cNvPicPr>
          <p:nvPr>
            <p:ph sz="half" idx="1"/>
          </p:nvPr>
        </p:nvPicPr>
        <p:blipFill>
          <a:blip r:embed="rId2" cstate="print"/>
          <a:stretch>
            <a:fillRect/>
          </a:stretch>
        </p:blipFill>
        <p:spPr>
          <a:xfrm>
            <a:off x="228600" y="1371600"/>
            <a:ext cx="4372304" cy="2971800"/>
          </a:xfrm>
        </p:spPr>
      </p:pic>
      <p:sp>
        <p:nvSpPr>
          <p:cNvPr id="9" name="TextBox 8"/>
          <p:cNvSpPr txBox="1"/>
          <p:nvPr/>
        </p:nvSpPr>
        <p:spPr>
          <a:xfrm>
            <a:off x="228600" y="4648200"/>
            <a:ext cx="4419600" cy="1246495"/>
          </a:xfrm>
          <a:prstGeom prst="rect">
            <a:avLst/>
          </a:prstGeom>
          <a:solidFill>
            <a:srgbClr val="FFFFCC"/>
          </a:solidFill>
          <a:ln w="38100">
            <a:solidFill>
              <a:srgbClr val="00FF99"/>
            </a:solidFill>
          </a:ln>
        </p:spPr>
        <p:txBody>
          <a:bodyPr wrap="square" rtlCol="0">
            <a:spAutoFit/>
          </a:bodyPr>
          <a:lstStyle/>
          <a:p>
            <a:pPr>
              <a:lnSpc>
                <a:spcPts val="900"/>
              </a:lnSpc>
            </a:pPr>
            <a:r>
              <a:rPr lang="en-US" sz="1100" dirty="0" smtClean="0">
                <a:latin typeface="Calibri" pitchFamily="34" charset="0"/>
              </a:rPr>
              <a:t>Some 10 acres which this Vashon Island park sets directly in front of the Rosser property.  Originally it was a community school house and play ground not long ago. I used to play there when I was a much younger man.  That property was owned and donated by Mrs. Rosser’s  parents so their children  &amp; the children in the neighborhood could have a school close to where they live.  The Vashon Island Park Department, Vashon School District, King County Municipal Corporation and all their lawyers , judges, survey crews, warrant servers and contractors they hired to encroach upon the Rosser property do not recognize this bit of history.  They just want Park Number 23 to put into there coffers. </a:t>
            </a:r>
            <a:endParaRPr lang="en-US" sz="1100" dirty="0">
              <a:latin typeface="Calibri" pitchFamily="34" charset="0"/>
            </a:endParaRPr>
          </a:p>
        </p:txBody>
      </p:sp>
      <p:sp>
        <p:nvSpPr>
          <p:cNvPr id="10" name="Date Placeholder 9"/>
          <p:cNvSpPr>
            <a:spLocks noGrp="1"/>
          </p:cNvSpPr>
          <p:nvPr>
            <p:ph type="dt" sz="half" idx="10"/>
          </p:nvPr>
        </p:nvSpPr>
        <p:spPr/>
        <p:txBody>
          <a:bodyPr/>
          <a:lstStyle/>
          <a:p>
            <a:r>
              <a:rPr lang="en-US" dirty="0" smtClean="0"/>
              <a:t>4/22/2013</a:t>
            </a:r>
            <a:endParaRPr lang="en-US" dirty="0"/>
          </a:p>
        </p:txBody>
      </p:sp>
      <p:sp>
        <p:nvSpPr>
          <p:cNvPr id="11" name="Footer Placeholder 10"/>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2438400" cy="765048"/>
          </a:xfrm>
        </p:spPr>
        <p:txBody>
          <a:bodyPr>
            <a:normAutofit/>
          </a:bodyPr>
          <a:lstStyle/>
          <a:p>
            <a:r>
              <a:rPr lang="en-US" sz="1400" dirty="0" smtClean="0"/>
              <a:t>Dunn &amp; dow white river forest happy talk taking</a:t>
            </a:r>
            <a:endParaRPr lang="en-US" sz="1400" dirty="0"/>
          </a:p>
        </p:txBody>
      </p:sp>
      <p:pic>
        <p:nvPicPr>
          <p:cNvPr id="8" name="Content Placeholder 7" descr="Dunn-Taking-1.png"/>
          <p:cNvPicPr>
            <a:picLocks noGrp="1" noChangeAspect="1"/>
          </p:cNvPicPr>
          <p:nvPr>
            <p:ph sz="half" idx="1"/>
          </p:nvPr>
        </p:nvPicPr>
        <p:blipFill>
          <a:blip r:embed="rId2" cstate="print"/>
          <a:stretch>
            <a:fillRect/>
          </a:stretch>
        </p:blipFill>
        <p:spPr>
          <a:xfrm>
            <a:off x="152400" y="2057400"/>
            <a:ext cx="4487624" cy="4343400"/>
          </a:xfrm>
        </p:spPr>
      </p:pic>
      <p:pic>
        <p:nvPicPr>
          <p:cNvPr id="9" name="Content Placeholder 8" descr="Dunn-Taking-2.png"/>
          <p:cNvPicPr>
            <a:picLocks noGrp="1" noChangeAspect="1"/>
          </p:cNvPicPr>
          <p:nvPr>
            <p:ph sz="half" idx="2"/>
          </p:nvPr>
        </p:nvPicPr>
        <p:blipFill>
          <a:blip r:embed="rId3" cstate="print"/>
          <a:stretch>
            <a:fillRect/>
          </a:stretch>
        </p:blipFill>
        <p:spPr>
          <a:xfrm>
            <a:off x="4724400" y="2133600"/>
            <a:ext cx="4267200" cy="4191000"/>
          </a:xfrm>
        </p:spPr>
      </p:pic>
      <p:sp>
        <p:nvSpPr>
          <p:cNvPr id="12" name="Line Callout 1 11"/>
          <p:cNvSpPr/>
          <p:nvPr/>
        </p:nvSpPr>
        <p:spPr>
          <a:xfrm>
            <a:off x="2819400" y="152400"/>
            <a:ext cx="6019800" cy="1905000"/>
          </a:xfrm>
          <a:prstGeom prst="borderCallout1">
            <a:avLst>
              <a:gd name="adj1" fmla="val 100234"/>
              <a:gd name="adj2" fmla="val 32647"/>
              <a:gd name="adj3" fmla="val 308023"/>
              <a:gd name="adj4" fmla="val 24900"/>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00"/>
              </a:lnSpc>
            </a:pPr>
            <a:r>
              <a:rPr lang="en-US" sz="1200" dirty="0" smtClean="0">
                <a:solidFill>
                  <a:schemeClr val="tx1"/>
                </a:solidFill>
                <a:latin typeface="Calibri" pitchFamily="34" charset="0"/>
              </a:rPr>
              <a:t>The “funding sources” are property  tax set asides stolen from each local property owner without their direct approval or knowledge. Property taxes cannot be taken at all and are absolutely fraudulent and have been challenged in several states.  Private property is allodial land held by the sovereign and free state Citizens, it is also their individual and family life savings of their labor and wages including their small businesses.  No one can put a political, environmental or real gun to a state Citizens head, property or labor and demand they pay for the latest political taking fad for the “common good”. The highest fundamental principles of our land, i.e. LONANG, the Declaration of Independence and the spirit and success of the first American Revolution cry FREE CHOICE out paid for already with our blood, sweat and tears!  </a:t>
            </a:r>
          </a:p>
          <a:p>
            <a:pPr>
              <a:lnSpc>
                <a:spcPts val="1100"/>
              </a:lnSpc>
            </a:pPr>
            <a:endParaRPr lang="en-US" sz="1200" dirty="0" smtClean="0">
              <a:solidFill>
                <a:schemeClr val="tx1"/>
              </a:solidFill>
              <a:latin typeface="Calibri" pitchFamily="34" charset="0"/>
            </a:endParaRPr>
          </a:p>
          <a:p>
            <a:pPr>
              <a:lnSpc>
                <a:spcPts val="1100"/>
              </a:lnSpc>
            </a:pPr>
            <a:r>
              <a:rPr lang="en-US" sz="1200" dirty="0" smtClean="0">
                <a:solidFill>
                  <a:schemeClr val="tx1"/>
                </a:solidFill>
                <a:latin typeface="Calibri" pitchFamily="34" charset="0"/>
              </a:rPr>
              <a:t>Link  below to see 42 U.S. Supreme Court rulings directly against taxing (taking)  labor and property and 11 Federal Circuit court Cases, table at top of page - </a:t>
            </a:r>
            <a:r>
              <a:rPr lang="en-US" sz="1200" dirty="0" smtClean="0">
                <a:solidFill>
                  <a:schemeClr val="tx1"/>
                </a:solidFill>
                <a:latin typeface="Calibri" pitchFamily="34" charset="0"/>
                <a:hlinkClick r:id="rId4"/>
              </a:rPr>
              <a:t>http://www.freedomforallseasons.org/FreedomFromALLTaxes.asp</a:t>
            </a:r>
            <a:endParaRPr lang="en-US" sz="1200" dirty="0">
              <a:solidFill>
                <a:schemeClr val="tx1"/>
              </a:solidFill>
              <a:latin typeface="Calibri" pitchFamily="34" charset="0"/>
            </a:endParaRPr>
          </a:p>
        </p:txBody>
      </p:sp>
      <p:sp>
        <p:nvSpPr>
          <p:cNvPr id="13" name="Oval 12"/>
          <p:cNvSpPr/>
          <p:nvPr/>
        </p:nvSpPr>
        <p:spPr>
          <a:xfrm>
            <a:off x="3657600" y="6019800"/>
            <a:ext cx="914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76200" y="6172200"/>
            <a:ext cx="762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orizontal Scroll 10"/>
          <p:cNvSpPr/>
          <p:nvPr/>
        </p:nvSpPr>
        <p:spPr>
          <a:xfrm>
            <a:off x="228600" y="838200"/>
            <a:ext cx="2362200" cy="1261872"/>
          </a:xfrm>
          <a:prstGeom prst="horizontalScroll">
            <a:avLst/>
          </a:prstGeom>
          <a:solidFill>
            <a:srgbClr val="D9F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“The intelligent man who is proud of his intelligence is like the condemned man who is proud of his large cell.</a:t>
            </a:r>
          </a:p>
          <a:p>
            <a:r>
              <a:rPr lang="en-US" sz="1200" dirty="0" smtClean="0">
                <a:solidFill>
                  <a:schemeClr val="tx1"/>
                </a:solidFill>
              </a:rPr>
              <a:t>Simone Weil</a:t>
            </a:r>
            <a:endParaRPr lang="en-US" sz="1200" dirty="0">
              <a:solidFill>
                <a:schemeClr val="tx1"/>
              </a:solidFill>
            </a:endParaRPr>
          </a:p>
        </p:txBody>
      </p:sp>
      <p:sp>
        <p:nvSpPr>
          <p:cNvPr id="15" name="Date Placeholder 14"/>
          <p:cNvSpPr>
            <a:spLocks noGrp="1"/>
          </p:cNvSpPr>
          <p:nvPr>
            <p:ph type="dt" sz="half" idx="10"/>
          </p:nvPr>
        </p:nvSpPr>
        <p:spPr/>
        <p:txBody>
          <a:bodyPr/>
          <a:lstStyle/>
          <a:p>
            <a:r>
              <a:rPr lang="en-US" dirty="0" smtClean="0"/>
              <a:t>4/22/2013</a:t>
            </a:r>
            <a:endParaRPr lang="en-US" dirty="0"/>
          </a:p>
        </p:txBody>
      </p:sp>
      <p:sp>
        <p:nvSpPr>
          <p:cNvPr id="16" name="Footer Placeholder 15"/>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3736848" cy="688848"/>
          </a:xfrm>
        </p:spPr>
        <p:txBody>
          <a:bodyPr>
            <a:normAutofit/>
          </a:bodyPr>
          <a:lstStyle/>
          <a:p>
            <a:r>
              <a:rPr lang="en-US" sz="1800" dirty="0" smtClean="0"/>
              <a:t>Dismantling municipalities </a:t>
            </a:r>
            <a:endParaRPr lang="en-US" sz="1800" dirty="0"/>
          </a:p>
        </p:txBody>
      </p:sp>
      <p:sp>
        <p:nvSpPr>
          <p:cNvPr id="11" name="TextBox 10"/>
          <p:cNvSpPr txBox="1"/>
          <p:nvPr/>
        </p:nvSpPr>
        <p:spPr>
          <a:xfrm>
            <a:off x="533400" y="1219200"/>
            <a:ext cx="8229600" cy="2486515"/>
          </a:xfrm>
          <a:prstGeom prst="rect">
            <a:avLst/>
          </a:prstGeom>
          <a:noFill/>
        </p:spPr>
        <p:txBody>
          <a:bodyPr wrap="square" rtlCol="0">
            <a:spAutoFit/>
          </a:bodyPr>
          <a:lstStyle/>
          <a:p>
            <a:pPr marL="228600" indent="-228600">
              <a:lnSpc>
                <a:spcPts val="1200"/>
              </a:lnSpc>
              <a:spcBef>
                <a:spcPts val="600"/>
              </a:spcBef>
              <a:buFont typeface="+mj-lt"/>
              <a:buAutoNum type="arabicParenR"/>
            </a:pPr>
            <a:r>
              <a:rPr lang="en-US" sz="1400" dirty="0" smtClean="0"/>
              <a:t> </a:t>
            </a:r>
            <a:r>
              <a:rPr lang="en-US" sz="1400" dirty="0" smtClean="0">
                <a:latin typeface="Calibri" pitchFamily="34" charset="0"/>
              </a:rPr>
              <a:t>Politics is a manipulated religion. Here is another example - </a:t>
            </a:r>
            <a:r>
              <a:rPr lang="en-US" sz="1400" dirty="0" smtClean="0">
                <a:latin typeface="Calibri" pitchFamily="34" charset="0"/>
                <a:hlinkClick r:id="rId2"/>
              </a:rPr>
              <a:t>http://www.businessinsider.com/republican-budget-hypocrisy-2011-7</a:t>
            </a:r>
            <a:endParaRPr lang="en-US" sz="1400" dirty="0" smtClean="0">
              <a:latin typeface="Calibri" pitchFamily="34" charset="0"/>
            </a:endParaRPr>
          </a:p>
          <a:p>
            <a:pPr marL="228600" indent="-228600">
              <a:lnSpc>
                <a:spcPts val="1200"/>
              </a:lnSpc>
              <a:spcBef>
                <a:spcPts val="600"/>
              </a:spcBef>
              <a:buFont typeface="+mj-lt"/>
              <a:buAutoNum type="arabicParenR"/>
            </a:pPr>
            <a:r>
              <a:rPr lang="en-US" sz="1400" dirty="0" smtClean="0">
                <a:latin typeface="Calibri" pitchFamily="34" charset="0"/>
              </a:rPr>
              <a:t> No one can vote these rights away. No natural born American may be licensed, taxed or coded for any reason at any time by anyone by force nor may any data be gathered by violating additional unalienable rights, e.g. the right to privacy. Citizens cannot be forced to do anything they do not individually contract to do. </a:t>
            </a:r>
          </a:p>
          <a:p>
            <a:pPr marL="228600" indent="-228600">
              <a:lnSpc>
                <a:spcPts val="1200"/>
              </a:lnSpc>
              <a:spcBef>
                <a:spcPts val="600"/>
              </a:spcBef>
              <a:buFont typeface="+mj-lt"/>
              <a:buAutoNum type="arabicParenR"/>
            </a:pPr>
            <a:r>
              <a:rPr lang="en-US" sz="1400" dirty="0" smtClean="0">
                <a:latin typeface="Calibri" pitchFamily="34" charset="0"/>
              </a:rPr>
              <a:t>American Citizens cannot be forced to contract through adhesion or coercion, i.e. force voids all contracts. </a:t>
            </a:r>
          </a:p>
          <a:p>
            <a:pPr marL="228600" indent="-228600">
              <a:lnSpc>
                <a:spcPts val="1200"/>
              </a:lnSpc>
              <a:spcBef>
                <a:spcPts val="600"/>
              </a:spcBef>
              <a:buFont typeface="+mj-lt"/>
              <a:buAutoNum type="arabicParenR"/>
            </a:pPr>
            <a:r>
              <a:rPr lang="en-US" sz="1400" dirty="0" smtClean="0">
                <a:latin typeface="Calibri" pitchFamily="34" charset="0"/>
              </a:rPr>
              <a:t>American natural born and the rightful naturalized never subordinated their sovereignty. In other words, there are no rightful reasons to comply to any forced takings of private or public property by any predatory municipal corporation or state cereal agency whether government or public or private corporation.</a:t>
            </a:r>
          </a:p>
          <a:p>
            <a:pPr marL="228600" indent="-228600">
              <a:lnSpc>
                <a:spcPts val="1200"/>
              </a:lnSpc>
              <a:spcBef>
                <a:spcPts val="600"/>
              </a:spcBef>
              <a:buFont typeface="+mj-lt"/>
              <a:buAutoNum type="arabicParenR"/>
            </a:pPr>
            <a:r>
              <a:rPr lang="en-US" sz="1400" dirty="0" smtClean="0">
                <a:latin typeface="Calibri" pitchFamily="34" charset="0"/>
              </a:rPr>
              <a:t> Here is a must read site reflecting above high truths. </a:t>
            </a:r>
          </a:p>
          <a:p>
            <a:pPr marL="548640" lvl="1" indent="-182880">
              <a:lnSpc>
                <a:spcPts val="1200"/>
              </a:lnSpc>
              <a:spcBef>
                <a:spcPts val="600"/>
              </a:spcBef>
              <a:buFont typeface="Arial" pitchFamily="34" charset="0"/>
              <a:buChar char="•"/>
            </a:pPr>
            <a:r>
              <a:rPr lang="en-US" sz="1400" dirty="0" smtClean="0">
                <a:latin typeface="Calibri" pitchFamily="34" charset="0"/>
                <a:hlinkClick r:id="rId3"/>
              </a:rPr>
              <a:t>http://www.sodahead.com/united-states/the-right-of-travel-vs-drivers-license-revenue-ploy/question-1475649</a:t>
            </a:r>
            <a:r>
              <a:rPr lang="en-US" sz="1200" dirty="0" smtClean="0">
                <a:latin typeface="Calibri" pitchFamily="34" charset="0"/>
                <a:hlinkClick r:id="rId3"/>
              </a:rPr>
              <a:t>/ </a:t>
            </a:r>
            <a:endParaRPr lang="en-US" sz="1200" dirty="0">
              <a:latin typeface="Calibri" pitchFamily="34" charset="0"/>
            </a:endParaRPr>
          </a:p>
        </p:txBody>
      </p:sp>
      <p:graphicFrame>
        <p:nvGraphicFramePr>
          <p:cNvPr id="8" name="Table 7"/>
          <p:cNvGraphicFramePr>
            <a:graphicFrameLocks noGrp="1"/>
          </p:cNvGraphicFramePr>
          <p:nvPr/>
        </p:nvGraphicFramePr>
        <p:xfrm>
          <a:off x="1143000" y="3657600"/>
          <a:ext cx="6553200" cy="2493818"/>
        </p:xfrm>
        <a:graphic>
          <a:graphicData uri="http://schemas.openxmlformats.org/drawingml/2006/table">
            <a:tbl>
              <a:tblPr/>
              <a:tblGrid>
                <a:gridCol w="6553200"/>
              </a:tblGrid>
              <a:tr h="2362200">
                <a:tc>
                  <a:txBody>
                    <a:bodyPr/>
                    <a:lstStyle/>
                    <a:p>
                      <a:pPr algn="l">
                        <a:spcBef>
                          <a:spcPts val="0"/>
                        </a:spcBef>
                        <a:spcAft>
                          <a:spcPts val="0"/>
                        </a:spcAft>
                      </a:pPr>
                      <a:r>
                        <a:rPr lang="en-US" sz="1000" u="sng" dirty="0">
                          <a:solidFill>
                            <a:srgbClr val="000000"/>
                          </a:solidFill>
                          <a:latin typeface="Verdana"/>
                        </a:rPr>
                        <a:t>"What freedom is not</a:t>
                      </a:r>
                      <a:r>
                        <a:rPr lang="en-US" sz="1000" u="sng" dirty="0" smtClean="0">
                          <a:solidFill>
                            <a:srgbClr val="000000"/>
                          </a:solidFill>
                          <a:latin typeface="Verdana"/>
                        </a:rPr>
                        <a:t>.</a:t>
                      </a:r>
                    </a:p>
                    <a:p>
                      <a:pPr algn="ctr">
                        <a:spcBef>
                          <a:spcPts val="0"/>
                        </a:spcBef>
                        <a:spcAft>
                          <a:spcPts val="0"/>
                        </a:spcAft>
                      </a:pPr>
                      <a:endParaRPr lang="en-US" sz="1000" dirty="0">
                        <a:solidFill>
                          <a:srgbClr val="000000"/>
                        </a:solidFill>
                        <a:latin typeface="Verdana"/>
                      </a:endParaRPr>
                    </a:p>
                    <a:p>
                      <a:pPr algn="l">
                        <a:lnSpc>
                          <a:spcPts val="1200"/>
                        </a:lnSpc>
                        <a:spcBef>
                          <a:spcPts val="0"/>
                        </a:spcBef>
                        <a:spcAft>
                          <a:spcPts val="0"/>
                        </a:spcAft>
                      </a:pPr>
                      <a:r>
                        <a:rPr lang="en-US" sz="1000" dirty="0">
                          <a:solidFill>
                            <a:srgbClr val="000000"/>
                          </a:solidFill>
                          <a:latin typeface="Verdana"/>
                        </a:rPr>
                        <a:t>Many people attempt to destroy the word freedom, attempt to make </a:t>
                      </a:r>
                      <a:r>
                        <a:rPr lang="en-US" sz="1000" dirty="0" smtClean="0">
                          <a:solidFill>
                            <a:srgbClr val="000000"/>
                          </a:solidFill>
                          <a:latin typeface="Verdana"/>
                        </a:rPr>
                        <a:t>thoughts </a:t>
                      </a:r>
                      <a:r>
                        <a:rPr lang="en-US" sz="1000" dirty="0">
                          <a:solidFill>
                            <a:srgbClr val="000000"/>
                          </a:solidFill>
                          <a:latin typeface="Verdana"/>
                        </a:rPr>
                        <a:t>of freedom unthinkable, by making the word meaningless, </a:t>
                      </a:r>
                      <a:r>
                        <a:rPr lang="en-US" sz="1000" dirty="0" smtClean="0">
                          <a:solidFill>
                            <a:srgbClr val="000000"/>
                          </a:solidFill>
                          <a:latin typeface="Verdana"/>
                        </a:rPr>
                        <a:t>by applying </a:t>
                      </a:r>
                      <a:r>
                        <a:rPr lang="en-US" sz="1000" dirty="0">
                          <a:solidFill>
                            <a:srgbClr val="000000"/>
                          </a:solidFill>
                          <a:latin typeface="Verdana"/>
                        </a:rPr>
                        <a:t>it to anything and everything. </a:t>
                      </a:r>
                      <a:endParaRPr lang="en-US" sz="1000" dirty="0" smtClean="0">
                        <a:solidFill>
                          <a:srgbClr val="000000"/>
                        </a:solidFill>
                        <a:latin typeface="Verdana"/>
                      </a:endParaRPr>
                    </a:p>
                    <a:p>
                      <a:pPr algn="l">
                        <a:spcBef>
                          <a:spcPts val="0"/>
                        </a:spcBef>
                        <a:spcAft>
                          <a:spcPts val="0"/>
                        </a:spcAft>
                      </a:pPr>
                      <a:endParaRPr lang="en-US" sz="1000" dirty="0">
                        <a:solidFill>
                          <a:srgbClr val="000000"/>
                        </a:solidFill>
                        <a:latin typeface="Verdana"/>
                      </a:endParaRPr>
                    </a:p>
                    <a:p>
                      <a:pPr algn="l">
                        <a:spcBef>
                          <a:spcPts val="0"/>
                        </a:spcBef>
                        <a:spcAft>
                          <a:spcPts val="0"/>
                        </a:spcAft>
                      </a:pPr>
                      <a:r>
                        <a:rPr lang="en-US" sz="1000" dirty="0">
                          <a:solidFill>
                            <a:srgbClr val="000000"/>
                          </a:solidFill>
                          <a:latin typeface="Verdana"/>
                        </a:rPr>
                        <a:t>P. J. O'Rourke dismisses such evasive weasel words: </a:t>
                      </a:r>
                      <a:r>
                        <a:rPr lang="en-US" sz="1000" dirty="0" smtClean="0">
                          <a:solidFill>
                            <a:srgbClr val="000000"/>
                          </a:solidFill>
                          <a:latin typeface="Verdana"/>
                        </a:rPr>
                        <a:t>Freedom </a:t>
                      </a:r>
                      <a:r>
                        <a:rPr lang="en-US" sz="1000" dirty="0">
                          <a:solidFill>
                            <a:srgbClr val="000000"/>
                          </a:solidFill>
                          <a:latin typeface="Verdana"/>
                        </a:rPr>
                        <a:t>is not empowerment. Empowerment is what </a:t>
                      </a:r>
                      <a:r>
                        <a:rPr lang="en-US" sz="1000" dirty="0" smtClean="0">
                          <a:solidFill>
                            <a:srgbClr val="000000"/>
                          </a:solidFill>
                          <a:latin typeface="Verdana"/>
                        </a:rPr>
                        <a:t>the Serbs </a:t>
                      </a:r>
                      <a:r>
                        <a:rPr lang="en-US" sz="1000" dirty="0">
                          <a:solidFill>
                            <a:srgbClr val="000000"/>
                          </a:solidFill>
                          <a:latin typeface="Verdana"/>
                        </a:rPr>
                        <a:t>have in Bosnia. Anybody can grab a gun and be </a:t>
                      </a:r>
                      <a:r>
                        <a:rPr lang="en-US" sz="1000" dirty="0" smtClean="0">
                          <a:solidFill>
                            <a:srgbClr val="000000"/>
                          </a:solidFill>
                          <a:latin typeface="Verdana"/>
                        </a:rPr>
                        <a:t>empowered</a:t>
                      </a:r>
                      <a:r>
                        <a:rPr lang="en-US" sz="1000" dirty="0">
                          <a:solidFill>
                            <a:srgbClr val="000000"/>
                          </a:solidFill>
                          <a:latin typeface="Verdana"/>
                        </a:rPr>
                        <a:t>. </a:t>
                      </a:r>
                      <a:endParaRPr lang="en-US" sz="1000" dirty="0" smtClean="0">
                        <a:solidFill>
                          <a:srgbClr val="000000"/>
                        </a:solidFill>
                        <a:latin typeface="Verdana"/>
                      </a:endParaRPr>
                    </a:p>
                    <a:p>
                      <a:pPr algn="l">
                        <a:spcBef>
                          <a:spcPts val="0"/>
                        </a:spcBef>
                        <a:spcAft>
                          <a:spcPts val="0"/>
                        </a:spcAft>
                      </a:pPr>
                      <a:endParaRPr lang="en-US" sz="1000" dirty="0">
                        <a:solidFill>
                          <a:srgbClr val="000000"/>
                        </a:solidFill>
                        <a:latin typeface="Verdana"/>
                      </a:endParaRPr>
                    </a:p>
                    <a:p>
                      <a:pPr algn="l">
                        <a:spcBef>
                          <a:spcPts val="0"/>
                        </a:spcBef>
                        <a:spcAft>
                          <a:spcPts val="0"/>
                        </a:spcAft>
                      </a:pPr>
                      <a:r>
                        <a:rPr lang="en-US" sz="1000" dirty="0">
                          <a:solidFill>
                            <a:srgbClr val="000000"/>
                          </a:solidFill>
                          <a:latin typeface="Verdana"/>
                        </a:rPr>
                        <a:t>It's not entitlement. An entitlement is what people </a:t>
                      </a:r>
                      <a:r>
                        <a:rPr lang="en-US" sz="1000" dirty="0" smtClean="0">
                          <a:solidFill>
                            <a:srgbClr val="000000"/>
                          </a:solidFill>
                          <a:latin typeface="Verdana"/>
                        </a:rPr>
                        <a:t>on welfare </a:t>
                      </a:r>
                      <a:r>
                        <a:rPr lang="en-US" sz="1000" dirty="0">
                          <a:solidFill>
                            <a:srgbClr val="000000"/>
                          </a:solidFill>
                          <a:latin typeface="Verdana"/>
                        </a:rPr>
                        <a:t>get, and how free are they? </a:t>
                      </a:r>
                    </a:p>
                    <a:p>
                      <a:pPr algn="l">
                        <a:spcBef>
                          <a:spcPts val="0"/>
                        </a:spcBef>
                        <a:spcAft>
                          <a:spcPts val="0"/>
                        </a:spcAft>
                      </a:pPr>
                      <a:r>
                        <a:rPr lang="en-US" sz="1000" dirty="0">
                          <a:solidFill>
                            <a:srgbClr val="000000"/>
                          </a:solidFill>
                          <a:latin typeface="Verdana"/>
                        </a:rPr>
                        <a:t>It's not an endlessly expanding list of rights — the "</a:t>
                      </a:r>
                      <a:r>
                        <a:rPr lang="en-US" sz="1000" dirty="0" smtClean="0">
                          <a:solidFill>
                            <a:srgbClr val="000000"/>
                          </a:solidFill>
                          <a:latin typeface="Verdana"/>
                        </a:rPr>
                        <a:t>right” to </a:t>
                      </a:r>
                      <a:r>
                        <a:rPr lang="en-US" sz="1000" dirty="0">
                          <a:solidFill>
                            <a:srgbClr val="000000"/>
                          </a:solidFill>
                          <a:latin typeface="Verdana"/>
                        </a:rPr>
                        <a:t>education, the "right" to health care, the "right" to food </a:t>
                      </a:r>
                      <a:r>
                        <a:rPr lang="en-US" sz="1000" dirty="0" smtClean="0">
                          <a:solidFill>
                            <a:srgbClr val="000000"/>
                          </a:solidFill>
                          <a:latin typeface="Verdana"/>
                        </a:rPr>
                        <a:t>and </a:t>
                      </a:r>
                      <a:r>
                        <a:rPr lang="en-US" sz="1000" dirty="0">
                          <a:solidFill>
                            <a:srgbClr val="000000"/>
                          </a:solidFill>
                          <a:latin typeface="Verdana"/>
                        </a:rPr>
                        <a:t>housing</a:t>
                      </a:r>
                      <a:r>
                        <a:rPr lang="en-US" sz="1000" dirty="0" smtClean="0">
                          <a:solidFill>
                            <a:srgbClr val="000000"/>
                          </a:solidFill>
                          <a:latin typeface="Verdana"/>
                        </a:rPr>
                        <a:t>.</a:t>
                      </a:r>
                    </a:p>
                    <a:p>
                      <a:pPr algn="l">
                        <a:spcBef>
                          <a:spcPts val="0"/>
                        </a:spcBef>
                        <a:spcAft>
                          <a:spcPts val="0"/>
                        </a:spcAft>
                      </a:pPr>
                      <a:endParaRPr lang="en-US" sz="1000" dirty="0" smtClean="0">
                        <a:solidFill>
                          <a:srgbClr val="000000"/>
                        </a:solidFill>
                        <a:latin typeface="Verdana"/>
                      </a:endParaRPr>
                    </a:p>
                    <a:p>
                      <a:pPr algn="l">
                        <a:spcBef>
                          <a:spcPts val="0"/>
                        </a:spcBef>
                        <a:spcAft>
                          <a:spcPts val="0"/>
                        </a:spcAft>
                      </a:pPr>
                      <a:r>
                        <a:rPr lang="en-US" sz="1000" u="sng" dirty="0" smtClean="0">
                          <a:solidFill>
                            <a:srgbClr val="000000"/>
                          </a:solidFill>
                          <a:latin typeface="Verdana"/>
                        </a:rPr>
                        <a:t>That's </a:t>
                      </a:r>
                      <a:r>
                        <a:rPr lang="en-US" sz="1000" u="sng" dirty="0">
                          <a:solidFill>
                            <a:srgbClr val="000000"/>
                          </a:solidFill>
                          <a:latin typeface="Verdana"/>
                        </a:rPr>
                        <a:t>not freedom, that's dependency.</a:t>
                      </a:r>
                      <a:r>
                        <a:rPr lang="en-US" sz="1000" dirty="0">
                          <a:solidFill>
                            <a:srgbClr val="000000"/>
                          </a:solidFill>
                          <a:latin typeface="Verdana"/>
                        </a:rPr>
                        <a:t> </a:t>
                      </a:r>
                      <a:r>
                        <a:rPr lang="en-US" sz="1000" u="sng" dirty="0" smtClean="0">
                          <a:solidFill>
                            <a:srgbClr val="000000"/>
                          </a:solidFill>
                          <a:latin typeface="Verdana"/>
                        </a:rPr>
                        <a:t>Those aren't </a:t>
                      </a:r>
                      <a:r>
                        <a:rPr lang="en-US" sz="1000" u="sng" dirty="0">
                          <a:solidFill>
                            <a:srgbClr val="000000"/>
                          </a:solidFill>
                          <a:latin typeface="Verdana"/>
                        </a:rPr>
                        <a:t>rights, those are the rations of slavery — hay and a </a:t>
                      </a:r>
                      <a:r>
                        <a:rPr lang="en-US" sz="1000" u="sng" dirty="0" smtClean="0">
                          <a:solidFill>
                            <a:srgbClr val="000000"/>
                          </a:solidFill>
                          <a:latin typeface="Verdana"/>
                        </a:rPr>
                        <a:t>barn </a:t>
                      </a:r>
                      <a:r>
                        <a:rPr lang="en-US" sz="1000" u="sng" dirty="0">
                          <a:solidFill>
                            <a:srgbClr val="000000"/>
                          </a:solidFill>
                          <a:latin typeface="Verdana"/>
                        </a:rPr>
                        <a:t>for human cattle. </a:t>
                      </a:r>
                      <a:r>
                        <a:rPr lang="en-US" sz="1000" dirty="0" smtClean="0">
                          <a:solidFill>
                            <a:srgbClr val="000000"/>
                          </a:solidFill>
                          <a:latin typeface="Verdana"/>
                        </a:rPr>
                        <a:t>“</a:t>
                      </a:r>
                    </a:p>
                    <a:p>
                      <a:pPr algn="l">
                        <a:spcBef>
                          <a:spcPts val="0"/>
                        </a:spcBef>
                        <a:spcAft>
                          <a:spcPts val="0"/>
                        </a:spcAft>
                      </a:pPr>
                      <a:endParaRPr lang="en-US" sz="1000" dirty="0">
                        <a:solidFill>
                          <a:srgbClr val="000000"/>
                        </a:solidFill>
                        <a:latin typeface="Verdana"/>
                      </a:endParaRPr>
                    </a:p>
                    <a:p>
                      <a:pPr algn="l">
                        <a:spcBef>
                          <a:spcPts val="0"/>
                        </a:spcBef>
                        <a:spcAft>
                          <a:spcPts val="0"/>
                        </a:spcAft>
                      </a:pPr>
                      <a:r>
                        <a:rPr lang="en-US" sz="1000" dirty="0">
                          <a:solidFill>
                            <a:srgbClr val="000000"/>
                          </a:solidFill>
                          <a:latin typeface="Verdana"/>
                        </a:rPr>
                        <a:t>Credit to </a:t>
                      </a:r>
                      <a:r>
                        <a:rPr lang="en-US" sz="1000" dirty="0">
                          <a:solidFill>
                            <a:srgbClr val="000000"/>
                          </a:solidFill>
                          <a:latin typeface="Verdana"/>
                          <a:hlinkClick r:id="rId4"/>
                        </a:rPr>
                        <a:t>http://jim.com/freedom.htm</a:t>
                      </a:r>
                      <a:endParaRPr lang="en-US" sz="1000" dirty="0">
                        <a:solidFill>
                          <a:srgbClr val="000000"/>
                        </a:solidFill>
                        <a:latin typeface="Verdana"/>
                      </a:endParaRPr>
                    </a:p>
                  </a:txBody>
                  <a:tcPr marL="27709" marR="27709" marT="27709" marB="2770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r>
            </a:tbl>
          </a:graphicData>
        </a:graphic>
      </p:graphicFrame>
      <p:sp>
        <p:nvSpPr>
          <p:cNvPr id="7" name="Date Placeholder 6"/>
          <p:cNvSpPr>
            <a:spLocks noGrp="1"/>
          </p:cNvSpPr>
          <p:nvPr>
            <p:ph type="dt" sz="half" idx="10"/>
          </p:nvPr>
        </p:nvSpPr>
        <p:spPr/>
        <p:txBody>
          <a:bodyPr/>
          <a:lstStyle/>
          <a:p>
            <a:r>
              <a:rPr lang="en-US" dirty="0" smtClean="0"/>
              <a:t>4/22/2013</a:t>
            </a:r>
            <a:endParaRPr lang="en-US" dirty="0"/>
          </a:p>
        </p:txBody>
      </p:sp>
      <p:sp>
        <p:nvSpPr>
          <p:cNvPr id="9" name="Footer Placeholder 8"/>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4648200" cy="685800"/>
          </a:xfrm>
        </p:spPr>
        <p:txBody>
          <a:bodyPr>
            <a:noAutofit/>
          </a:bodyPr>
          <a:lstStyle/>
          <a:p>
            <a:pPr>
              <a:lnSpc>
                <a:spcPts val="1000"/>
              </a:lnSpc>
              <a:spcBef>
                <a:spcPts val="600"/>
              </a:spcBef>
            </a:pPr>
            <a:r>
              <a:rPr lang="en-US" sz="1400" dirty="0" smtClean="0"/>
              <a:t>Washington state constitutions –  </a:t>
            </a:r>
            <a:br>
              <a:rPr lang="en-US" sz="1400" dirty="0" smtClean="0"/>
            </a:br>
            <a:r>
              <a:rPr lang="en-US" sz="1400" dirty="0" smtClean="0"/>
              <a:t/>
            </a:r>
            <a:br>
              <a:rPr lang="en-US" sz="1400" dirty="0" smtClean="0"/>
            </a:br>
            <a:r>
              <a:rPr lang="en-US" sz="1400" dirty="0" smtClean="0"/>
              <a:t>the constitution that never was  - Part 1 of 2</a:t>
            </a:r>
            <a:endParaRPr lang="en-US" sz="1600" dirty="0"/>
          </a:p>
        </p:txBody>
      </p:sp>
      <p:pic>
        <p:nvPicPr>
          <p:cNvPr id="14" name="Picture 13" descr="WA-Constitutions-Legal-Dece.png">
            <a:hlinkClick r:id="rId2"/>
          </p:cNvPr>
          <p:cNvPicPr>
            <a:picLocks noChangeAspect="1"/>
          </p:cNvPicPr>
          <p:nvPr/>
        </p:nvPicPr>
        <p:blipFill>
          <a:blip r:embed="rId3" cstate="print"/>
          <a:stretch>
            <a:fillRect/>
          </a:stretch>
        </p:blipFill>
        <p:spPr>
          <a:xfrm>
            <a:off x="304800" y="685800"/>
            <a:ext cx="8610600" cy="5716044"/>
          </a:xfrm>
          <a:prstGeom prst="rect">
            <a:avLst/>
          </a:prstGeom>
        </p:spPr>
      </p:pic>
      <p:sp>
        <p:nvSpPr>
          <p:cNvPr id="15" name="TextBox 14"/>
          <p:cNvSpPr txBox="1"/>
          <p:nvPr/>
        </p:nvSpPr>
        <p:spPr>
          <a:xfrm>
            <a:off x="533400" y="4724400"/>
            <a:ext cx="2743200" cy="220573"/>
          </a:xfrm>
          <a:prstGeom prst="rect">
            <a:avLst/>
          </a:prstGeom>
          <a:solidFill>
            <a:srgbClr val="FFFF00"/>
          </a:solidFill>
        </p:spPr>
        <p:txBody>
          <a:bodyPr wrap="square" rtlCol="0">
            <a:spAutoFit/>
          </a:bodyPr>
          <a:lstStyle/>
          <a:p>
            <a:pPr marL="182880" indent="-182880" algn="ctr">
              <a:lnSpc>
                <a:spcPts val="1000"/>
              </a:lnSpc>
              <a:spcBef>
                <a:spcPts val="300"/>
              </a:spcBef>
            </a:pPr>
            <a:r>
              <a:rPr lang="en-US" sz="1400" dirty="0" smtClean="0">
                <a:latin typeface="Calibri" pitchFamily="34" charset="0"/>
              </a:rPr>
              <a:t>Click on table to link to full view.</a:t>
            </a:r>
          </a:p>
        </p:txBody>
      </p:sp>
      <p:sp>
        <p:nvSpPr>
          <p:cNvPr id="8" name="Date Placeholder 7"/>
          <p:cNvSpPr>
            <a:spLocks noGrp="1"/>
          </p:cNvSpPr>
          <p:nvPr>
            <p:ph type="dt" sz="half" idx="10"/>
          </p:nvPr>
        </p:nvSpPr>
        <p:spPr/>
        <p:txBody>
          <a:bodyPr/>
          <a:lstStyle/>
          <a:p>
            <a:r>
              <a:rPr lang="en-US" dirty="0" smtClean="0"/>
              <a:t>4/22/2013</a:t>
            </a:r>
            <a:endParaRPr lang="en-US" dirty="0"/>
          </a:p>
        </p:txBody>
      </p:sp>
      <p:sp>
        <p:nvSpPr>
          <p:cNvPr id="9" name="Footer Placeholder 8"/>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4343400" cy="685800"/>
          </a:xfrm>
        </p:spPr>
        <p:txBody>
          <a:bodyPr>
            <a:noAutofit/>
          </a:bodyPr>
          <a:lstStyle/>
          <a:p>
            <a:r>
              <a:rPr lang="en-US" sz="1400" dirty="0" smtClean="0"/>
              <a:t>Washington state constitutions – </a:t>
            </a:r>
            <a:br>
              <a:rPr lang="en-US" sz="1400" dirty="0" smtClean="0"/>
            </a:br>
            <a:r>
              <a:rPr lang="en-US" sz="1400" dirty="0" smtClean="0"/>
              <a:t> the constitution that never was – part 2 of 2</a:t>
            </a:r>
            <a:br>
              <a:rPr lang="en-US" sz="1400" dirty="0" smtClean="0"/>
            </a:br>
            <a:endParaRPr lang="en-US" sz="1400" dirty="0"/>
          </a:p>
        </p:txBody>
      </p:sp>
      <p:sp>
        <p:nvSpPr>
          <p:cNvPr id="7" name="Rectangle 6"/>
          <p:cNvSpPr/>
          <p:nvPr/>
        </p:nvSpPr>
        <p:spPr>
          <a:xfrm>
            <a:off x="4572000" y="3276600"/>
            <a:ext cx="4343400" cy="3080330"/>
          </a:xfrm>
          <a:prstGeom prst="rect">
            <a:avLst/>
          </a:prstGeom>
          <a:solidFill>
            <a:srgbClr val="CCECFF"/>
          </a:solidFill>
        </p:spPr>
        <p:txBody>
          <a:bodyPr wrap="square">
            <a:spAutoFit/>
          </a:bodyPr>
          <a:lstStyle/>
          <a:p>
            <a:pPr marL="182880" indent="-182880">
              <a:lnSpc>
                <a:spcPts val="1000"/>
              </a:lnSpc>
              <a:spcBef>
                <a:spcPts val="300"/>
              </a:spcBef>
            </a:pPr>
            <a:r>
              <a:rPr lang="en-US" sz="1200" u="sng" dirty="0" smtClean="0">
                <a:latin typeface="Calibri" pitchFamily="34" charset="0"/>
              </a:rPr>
              <a:t>ABSTRACT OF THIS PAGE AND WEB SITE </a:t>
            </a:r>
            <a:endParaRPr lang="en-US" sz="1200" dirty="0" smtClean="0">
              <a:latin typeface="Calibri" pitchFamily="34" charset="0"/>
            </a:endParaRPr>
          </a:p>
          <a:p>
            <a:pPr marL="182880" indent="-182880">
              <a:lnSpc>
                <a:spcPts val="1000"/>
              </a:lnSpc>
              <a:spcBef>
                <a:spcPts val="400"/>
              </a:spcBef>
              <a:buFont typeface="Arial" pitchFamily="34" charset="0"/>
              <a:buChar char="•"/>
            </a:pPr>
            <a:r>
              <a:rPr lang="en-US" sz="1200" dirty="0" smtClean="0">
                <a:latin typeface="Calibri" pitchFamily="34" charset="0"/>
              </a:rPr>
              <a:t>  The highest charters and actions of the land, e.g. the Laws of  Nature and Nature's God, the Declaration of Independence and the American Revolution have been laundered into a vast hierarchy of illegitimate municipal corporations using corrupted constitutions written by "powerful" political and legal elite's, who were NOT given such authority nor jurisdiction by the common people.</a:t>
            </a:r>
          </a:p>
          <a:p>
            <a:pPr marL="182880" indent="-182880">
              <a:lnSpc>
                <a:spcPts val="1000"/>
              </a:lnSpc>
              <a:spcBef>
                <a:spcPts val="400"/>
              </a:spcBef>
              <a:buFont typeface="Arial" pitchFamily="34" charset="0"/>
              <a:buChar char="•"/>
            </a:pPr>
            <a:r>
              <a:rPr lang="en-US" sz="1200" dirty="0" smtClean="0">
                <a:latin typeface="Calibri" pitchFamily="34" charset="0"/>
              </a:rPr>
              <a:t> "They exceeded their power by very far". </a:t>
            </a:r>
          </a:p>
          <a:p>
            <a:pPr marL="182880" indent="-182880">
              <a:lnSpc>
                <a:spcPts val="1000"/>
              </a:lnSpc>
              <a:spcBef>
                <a:spcPts val="400"/>
              </a:spcBef>
              <a:buFont typeface="Arial" pitchFamily="34" charset="0"/>
              <a:buChar char="•"/>
            </a:pPr>
            <a:r>
              <a:rPr lang="en-US" sz="1200" dirty="0" smtClean="0">
                <a:latin typeface="Calibri" pitchFamily="34" charset="0"/>
              </a:rPr>
              <a:t>They did not draft true and honest limited &amp; free constitutional republics.  Closed door secret sessions with agendas framed up property taking articles by intentionally leaving out and/or scrubbing out, property protecting rights for which there was no authority or jurisdiction given by the people, or the highest charters and action of the nation.  </a:t>
            </a:r>
          </a:p>
          <a:p>
            <a:pPr marL="182880" indent="-182880">
              <a:lnSpc>
                <a:spcPts val="1000"/>
              </a:lnSpc>
              <a:spcBef>
                <a:spcPts val="400"/>
              </a:spcBef>
              <a:buFont typeface="Arial" pitchFamily="34" charset="0"/>
              <a:buChar char="•"/>
            </a:pPr>
            <a:r>
              <a:rPr lang="en-US" sz="1200" dirty="0" smtClean="0">
                <a:latin typeface="Calibri" pitchFamily="34" charset="0"/>
              </a:rPr>
              <a:t>The vast majority of the state natural born Citizenship have been duped. </a:t>
            </a:r>
          </a:p>
          <a:p>
            <a:pPr marL="182880" indent="-182880">
              <a:lnSpc>
                <a:spcPts val="1000"/>
              </a:lnSpc>
              <a:spcBef>
                <a:spcPts val="400"/>
              </a:spcBef>
              <a:buFont typeface="Arial" pitchFamily="34" charset="0"/>
              <a:buChar char="•"/>
            </a:pPr>
            <a:r>
              <a:rPr lang="en-US" sz="1200" dirty="0" smtClean="0">
                <a:latin typeface="Calibri" pitchFamily="34" charset="0"/>
              </a:rPr>
              <a:t>The drafters and their "delegates" were "soiled“ with political agenda, historical ignorance plus self bestowed illegitimate power and uncontrollable greed. </a:t>
            </a:r>
          </a:p>
          <a:p>
            <a:pPr marL="182880" indent="-182880">
              <a:lnSpc>
                <a:spcPts val="1000"/>
              </a:lnSpc>
              <a:spcBef>
                <a:spcPts val="300"/>
              </a:spcBef>
            </a:pPr>
            <a:r>
              <a:rPr lang="en-US" sz="1200" dirty="0" smtClean="0">
                <a:latin typeface="Calibri" pitchFamily="34" charset="0"/>
              </a:rPr>
              <a:t>FreedomForAllSeasons Research for 9 years and growing </a:t>
            </a:r>
            <a:endParaRPr lang="en-US" sz="1200" dirty="0">
              <a:latin typeface="Calibri" pitchFamily="34" charset="0"/>
            </a:endParaRPr>
          </a:p>
        </p:txBody>
      </p:sp>
      <p:sp>
        <p:nvSpPr>
          <p:cNvPr id="8" name="Rectangle 7"/>
          <p:cNvSpPr/>
          <p:nvPr/>
        </p:nvSpPr>
        <p:spPr>
          <a:xfrm>
            <a:off x="152400" y="1219200"/>
            <a:ext cx="4114800" cy="4131900"/>
          </a:xfrm>
          <a:prstGeom prst="rect">
            <a:avLst/>
          </a:prstGeom>
          <a:solidFill>
            <a:srgbClr val="CCECFF"/>
          </a:solidFill>
        </p:spPr>
        <p:txBody>
          <a:bodyPr wrap="square">
            <a:spAutoFit/>
          </a:bodyPr>
          <a:lstStyle/>
          <a:p>
            <a:pPr>
              <a:lnSpc>
                <a:spcPts val="1200"/>
              </a:lnSpc>
            </a:pPr>
            <a:r>
              <a:rPr lang="en-US" sz="1400" u="sng" dirty="0" smtClean="0">
                <a:latin typeface="Calibri" pitchFamily="34" charset="0"/>
              </a:rPr>
              <a:t>What the  prior table and snapshot to the right reveals:</a:t>
            </a:r>
          </a:p>
          <a:p>
            <a:pPr marL="182880" indent="-182880">
              <a:lnSpc>
                <a:spcPts val="1000"/>
              </a:lnSpc>
              <a:spcBef>
                <a:spcPts val="300"/>
              </a:spcBef>
            </a:pPr>
            <a:endParaRPr lang="en-US" sz="1400" u="sng" dirty="0" smtClean="0">
              <a:latin typeface="Calibri" pitchFamily="34" charset="0"/>
            </a:endParaRPr>
          </a:p>
          <a:p>
            <a:pPr marL="182880" indent="-182880">
              <a:lnSpc>
                <a:spcPts val="1000"/>
              </a:lnSpc>
              <a:spcBef>
                <a:spcPts val="300"/>
              </a:spcBef>
              <a:buFont typeface="+mj-lt"/>
              <a:buAutoNum type="arabicPeriod"/>
            </a:pPr>
            <a:r>
              <a:rPr lang="en-US" sz="1400" dirty="0" smtClean="0">
                <a:latin typeface="Calibri" pitchFamily="34" charset="0"/>
              </a:rPr>
              <a:t>The current 1889 Washington State Constitution is not  authentic.</a:t>
            </a:r>
          </a:p>
          <a:p>
            <a:pPr marL="182880" indent="-182880">
              <a:lnSpc>
                <a:spcPts val="1000"/>
              </a:lnSpc>
              <a:spcBef>
                <a:spcPts val="300"/>
              </a:spcBef>
              <a:buFont typeface="+mj-lt"/>
              <a:buAutoNum type="arabicPeriod"/>
            </a:pPr>
            <a:r>
              <a:rPr lang="en-US" sz="1400" dirty="0" smtClean="0">
                <a:latin typeface="Calibri" pitchFamily="34" charset="0"/>
              </a:rPr>
              <a:t>The original 1878 state Constitution is authentic by default because it met the 5 actions required.</a:t>
            </a:r>
          </a:p>
          <a:p>
            <a:pPr marL="182880" indent="-182880">
              <a:lnSpc>
                <a:spcPts val="1000"/>
              </a:lnSpc>
              <a:spcBef>
                <a:spcPts val="300"/>
              </a:spcBef>
              <a:buFont typeface="+mj-lt"/>
              <a:buAutoNum type="arabicPeriod"/>
            </a:pPr>
            <a:r>
              <a:rPr lang="en-US" sz="1400" dirty="0" smtClean="0">
                <a:latin typeface="Calibri" pitchFamily="34" charset="0"/>
              </a:rPr>
              <a:t>Please check out all the research provided on this site and make your own decision, this is not rocket science, it is political deception at its best.</a:t>
            </a:r>
          </a:p>
          <a:p>
            <a:pPr marL="182880" indent="-182880">
              <a:lnSpc>
                <a:spcPts val="1000"/>
              </a:lnSpc>
              <a:spcBef>
                <a:spcPts val="300"/>
              </a:spcBef>
              <a:buFont typeface="+mj-lt"/>
              <a:buAutoNum type="arabicPeriod"/>
            </a:pPr>
            <a:r>
              <a:rPr lang="en-US" sz="1400" dirty="0" smtClean="0">
                <a:latin typeface="Calibri" pitchFamily="34" charset="0"/>
              </a:rPr>
              <a:t>Most clear is the original 1878  constitution was far more clear in protecting our birthrights and unalienable rights such as property rights. The 1889 rewrite was not protective of our property rights. </a:t>
            </a:r>
            <a:r>
              <a:rPr lang="en-US" sz="1400" u="sng" dirty="0" smtClean="0">
                <a:latin typeface="Calibri" pitchFamily="34" charset="0"/>
              </a:rPr>
              <a:t>Key protective clauses were stripped out by a “prominent attorney” at the time in the 1889 rewrite.  </a:t>
            </a:r>
          </a:p>
          <a:p>
            <a:pPr marL="182880" indent="-182880">
              <a:lnSpc>
                <a:spcPts val="1000"/>
              </a:lnSpc>
              <a:spcBef>
                <a:spcPts val="300"/>
              </a:spcBef>
              <a:buFont typeface="+mj-lt"/>
              <a:buAutoNum type="arabicPeriod"/>
            </a:pPr>
            <a:r>
              <a:rPr lang="en-US" sz="1400" dirty="0" smtClean="0">
                <a:latin typeface="Calibri" pitchFamily="34" charset="0"/>
              </a:rPr>
              <a:t>Plus the 1889 rewrite has been further revised some 100 times to further dilute the higher fundamental individual rights of LONANG, the Declaration of Independence and the spirit and success of the first American Revolution.</a:t>
            </a:r>
          </a:p>
          <a:p>
            <a:pPr marL="182880" indent="-182880">
              <a:lnSpc>
                <a:spcPts val="1000"/>
              </a:lnSpc>
              <a:spcBef>
                <a:spcPts val="300"/>
              </a:spcBef>
              <a:buFont typeface="+mj-lt"/>
              <a:buAutoNum type="arabicPeriod"/>
            </a:pPr>
            <a:r>
              <a:rPr lang="en-US" sz="1400" dirty="0" smtClean="0">
                <a:latin typeface="Calibri" pitchFamily="34" charset="0"/>
              </a:rPr>
              <a:t>Explore further research and discover how state “constitutions are cooked and then used to cookie cut other state constitutions as they rolled from a territory into the “union”. - </a:t>
            </a:r>
            <a:r>
              <a:rPr lang="en-US" sz="1400" dirty="0" smtClean="0">
                <a:latin typeface="Calibri" pitchFamily="34" charset="0"/>
                <a:hlinkClick r:id="rId2"/>
              </a:rPr>
              <a:t>http://www.freedomforallseasons.org/FreedomFromTheStateofWashingtonCONstitutionThatNeverWas.asp</a:t>
            </a:r>
            <a:r>
              <a:rPr lang="en-US" sz="1400" dirty="0" smtClean="0">
                <a:latin typeface="Calibri" pitchFamily="34" charset="0"/>
              </a:rPr>
              <a:t> </a:t>
            </a:r>
            <a:endParaRPr lang="en-US" sz="1400" dirty="0">
              <a:latin typeface="Calibri" pitchFamily="34" charset="0"/>
            </a:endParaRPr>
          </a:p>
        </p:txBody>
      </p:sp>
      <p:pic>
        <p:nvPicPr>
          <p:cNvPr id="9" name="Picture 8" descr="WA-Constitutions-Legal-Dece.png">
            <a:hlinkClick r:id="rId2"/>
          </p:cNvPr>
          <p:cNvPicPr>
            <a:picLocks noChangeAspect="1"/>
          </p:cNvPicPr>
          <p:nvPr/>
        </p:nvPicPr>
        <p:blipFill>
          <a:blip r:embed="rId3" cstate="print"/>
          <a:stretch>
            <a:fillRect/>
          </a:stretch>
        </p:blipFill>
        <p:spPr>
          <a:xfrm>
            <a:off x="4514906" y="152400"/>
            <a:ext cx="4476694" cy="2971800"/>
          </a:xfrm>
          <a:prstGeom prst="rect">
            <a:avLst/>
          </a:prstGeom>
        </p:spPr>
      </p:pic>
      <p:sp>
        <p:nvSpPr>
          <p:cNvPr id="10" name="Date Placeholder 9"/>
          <p:cNvSpPr>
            <a:spLocks noGrp="1"/>
          </p:cNvSpPr>
          <p:nvPr>
            <p:ph type="dt" sz="half" idx="10"/>
          </p:nvPr>
        </p:nvSpPr>
        <p:spPr/>
        <p:txBody>
          <a:bodyPr/>
          <a:lstStyle/>
          <a:p>
            <a:r>
              <a:rPr lang="en-US" dirty="0" smtClean="0"/>
              <a:t>4/22/2013</a:t>
            </a:r>
            <a:endParaRPr lang="en-US" dirty="0"/>
          </a:p>
        </p:txBody>
      </p:sp>
      <p:sp>
        <p:nvSpPr>
          <p:cNvPr id="11" name="Footer Placeholder 10"/>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 y="76200"/>
            <a:ext cx="4800600" cy="762000"/>
          </a:xfrm>
        </p:spPr>
        <p:txBody>
          <a:bodyPr>
            <a:normAutofit/>
          </a:bodyPr>
          <a:lstStyle/>
          <a:p>
            <a:r>
              <a:rPr lang="en-US" sz="1200" dirty="0" smtClean="0"/>
              <a:t>One big taking after another - of your wages and private and public property –  tell these usurpers of our property rights </a:t>
            </a:r>
            <a:r>
              <a:rPr lang="en-US" sz="1200" u="sng" dirty="0" smtClean="0"/>
              <a:t>no white river forest development rights takings</a:t>
            </a:r>
            <a:endParaRPr lang="en-US" sz="1600" u="sng" dirty="0"/>
          </a:p>
        </p:txBody>
      </p:sp>
      <p:sp>
        <p:nvSpPr>
          <p:cNvPr id="8" name="Content Placeholder 7"/>
          <p:cNvSpPr>
            <a:spLocks noGrp="1"/>
          </p:cNvSpPr>
          <p:nvPr>
            <p:ph sz="half" idx="4294967295"/>
          </p:nvPr>
        </p:nvSpPr>
        <p:spPr>
          <a:xfrm>
            <a:off x="4572000" y="1600200"/>
            <a:ext cx="4114800" cy="4191000"/>
          </a:xfrm>
        </p:spPr>
        <p:txBody>
          <a:bodyPr>
            <a:noAutofit/>
          </a:bodyPr>
          <a:lstStyle/>
          <a:p>
            <a:pPr marL="182880" indent="-182880">
              <a:lnSpc>
                <a:spcPts val="1200"/>
              </a:lnSpc>
              <a:spcBef>
                <a:spcPts val="600"/>
              </a:spcBef>
              <a:buClrTx/>
              <a:buSzPct val="105000"/>
              <a:buFont typeface="Wingdings" pitchFamily="2" charset="2"/>
              <a:buChar char="ü"/>
            </a:pPr>
            <a:r>
              <a:rPr lang="en-US" sz="1200" dirty="0" smtClean="0"/>
              <a:t>The primary mission of a municipal corporation is to tax and take and expand their municipal corporation into a global to local franchise networking with globalist banksters, liewyers, and NGO’s to centralize all world private and public property and labor for dominance.</a:t>
            </a:r>
          </a:p>
          <a:p>
            <a:pPr marL="182880" indent="-182880">
              <a:lnSpc>
                <a:spcPts val="1200"/>
              </a:lnSpc>
              <a:spcBef>
                <a:spcPts val="600"/>
              </a:spcBef>
              <a:buClrTx/>
              <a:buSzPct val="105000"/>
              <a:buFont typeface="Wingdings" pitchFamily="2" charset="2"/>
              <a:buChar char="ü"/>
            </a:pPr>
            <a:r>
              <a:rPr lang="en-US" sz="1200" dirty="0" smtClean="0"/>
              <a:t>Municipal corporations are dressed up and marketed to appear to make the public “safe.” One third of the sheeple want this security because they live in the high density urban areas.  One third are profiting from this eusocial paradigm and one third to one half constantly battle to get out.</a:t>
            </a:r>
          </a:p>
          <a:p>
            <a:pPr marL="182880" indent="-182880">
              <a:lnSpc>
                <a:spcPts val="1200"/>
              </a:lnSpc>
              <a:spcBef>
                <a:spcPts val="600"/>
              </a:spcBef>
              <a:buClrTx/>
              <a:buSzPct val="105000"/>
              <a:buFont typeface="Wingdings" pitchFamily="2" charset="2"/>
              <a:buChar char="ü"/>
            </a:pPr>
            <a:r>
              <a:rPr lang="en-US" sz="1200" dirty="0" smtClean="0"/>
              <a:t>To fully appreciate how once simple free choice basic community civic infrastructure for utilities have been expanded into state like powers check this site out - </a:t>
            </a:r>
            <a:r>
              <a:rPr lang="en-US" sz="1200" dirty="0" smtClean="0">
                <a:hlinkClick r:id="rId2"/>
              </a:rPr>
              <a:t>http://www.kingcounty.gov/council/legislation.aspx.</a:t>
            </a:r>
          </a:p>
          <a:p>
            <a:pPr marL="182880" indent="-182880">
              <a:lnSpc>
                <a:spcPts val="1200"/>
              </a:lnSpc>
              <a:spcBef>
                <a:spcPts val="600"/>
              </a:spcBef>
              <a:buClrTx/>
              <a:buSzPct val="105000"/>
              <a:buFont typeface="Wingdings" pitchFamily="2" charset="2"/>
              <a:buChar char="ü"/>
            </a:pPr>
            <a:r>
              <a:rPr lang="en-US" sz="1200" dirty="0" smtClean="0">
                <a:hlinkClick r:id="rId2"/>
              </a:rPr>
              <a:t> i.e</a:t>
            </a:r>
            <a:r>
              <a:rPr lang="en-US" sz="1200" dirty="0" smtClean="0"/>
              <a:t>.  </a:t>
            </a:r>
            <a:r>
              <a:rPr lang="en-US" sz="1200" b="1" dirty="0" smtClean="0"/>
              <a:t>A  voluntary free choice equivalent of a coop now considers it is the legislative branch , e.g. Home Rule . </a:t>
            </a:r>
          </a:p>
          <a:p>
            <a:pPr marL="182880" indent="-182880">
              <a:lnSpc>
                <a:spcPts val="1200"/>
              </a:lnSpc>
              <a:spcBef>
                <a:spcPts val="600"/>
              </a:spcBef>
              <a:buClrTx/>
              <a:buSzPct val="105000"/>
              <a:buFont typeface="Wingdings" pitchFamily="2" charset="2"/>
              <a:buChar char="ü"/>
            </a:pPr>
            <a:r>
              <a:rPr lang="en-US" sz="1200" dirty="0" smtClean="0"/>
              <a:t>In other words, this is no government at all, nor is it a provider of free choice basic utility services where you decide what you want or not.  The global to local associations are  constantly assimilating more of our private and public  land and individual sovereignty and free choice. This group of utility sewer  &amp; utility providers has delusions of grandeur.</a:t>
            </a:r>
          </a:p>
        </p:txBody>
      </p:sp>
      <p:pic>
        <p:nvPicPr>
          <p:cNvPr id="6" name="Picture 5" descr="King-County-in-YOUR-Yard.png"/>
          <p:cNvPicPr>
            <a:picLocks noChangeAspect="1"/>
          </p:cNvPicPr>
          <p:nvPr/>
        </p:nvPicPr>
        <p:blipFill>
          <a:blip r:embed="rId3" cstate="print"/>
          <a:stretch>
            <a:fillRect/>
          </a:stretch>
        </p:blipFill>
        <p:spPr>
          <a:xfrm>
            <a:off x="533400" y="3124200"/>
            <a:ext cx="3505200" cy="2252091"/>
          </a:xfrm>
          <a:prstGeom prst="rect">
            <a:avLst/>
          </a:prstGeom>
        </p:spPr>
      </p:pic>
      <p:sp>
        <p:nvSpPr>
          <p:cNvPr id="10" name="Horizontal Scroll 9"/>
          <p:cNvSpPr/>
          <p:nvPr/>
        </p:nvSpPr>
        <p:spPr>
          <a:xfrm>
            <a:off x="4876800" y="-76200"/>
            <a:ext cx="4038600" cy="1447800"/>
          </a:xfrm>
          <a:prstGeom prst="horizontalScroll">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00"/>
              </a:lnSpc>
            </a:pPr>
            <a:endParaRPr lang="en-US" sz="1100" dirty="0" smtClean="0">
              <a:solidFill>
                <a:schemeClr val="tx1"/>
              </a:solidFill>
              <a:latin typeface="Calibri" pitchFamily="34" charset="0"/>
            </a:endParaRPr>
          </a:p>
          <a:p>
            <a:pPr>
              <a:lnSpc>
                <a:spcPts val="1100"/>
              </a:lnSpc>
            </a:pPr>
            <a:r>
              <a:rPr lang="en-US" sz="1100" dirty="0" smtClean="0">
                <a:solidFill>
                  <a:schemeClr val="tx1"/>
                </a:solidFill>
                <a:latin typeface="Calibri" pitchFamily="34" charset="0"/>
              </a:rPr>
              <a:t>”A Zen priest was jailed several times after getting caught stealing small items from his neighbors.  “Please”, a friend begged him, “stop stealing.  I will provide you with what your need.”  “It’s not that,” the priest replied, “I steal so I can get back to the prisoners, and bring them the message about the Way”</a:t>
            </a:r>
          </a:p>
          <a:p>
            <a:pPr>
              <a:lnSpc>
                <a:spcPts val="1100"/>
              </a:lnSpc>
            </a:pPr>
            <a:r>
              <a:rPr lang="en-US" sz="1100" dirty="0" smtClean="0">
                <a:solidFill>
                  <a:schemeClr val="tx1"/>
                </a:solidFill>
                <a:latin typeface="Calibri" pitchFamily="34" charset="0"/>
              </a:rPr>
              <a:t>Zen Story</a:t>
            </a:r>
          </a:p>
          <a:p>
            <a:pPr>
              <a:lnSpc>
                <a:spcPts val="1100"/>
              </a:lnSpc>
            </a:pPr>
            <a:endParaRPr lang="en-US" sz="1100" dirty="0">
              <a:solidFill>
                <a:schemeClr val="tx1"/>
              </a:solidFill>
              <a:latin typeface="Calibri" pitchFamily="34" charset="0"/>
            </a:endParaRPr>
          </a:p>
        </p:txBody>
      </p:sp>
      <p:sp>
        <p:nvSpPr>
          <p:cNvPr id="11" name="TextBox 10"/>
          <p:cNvSpPr txBox="1"/>
          <p:nvPr/>
        </p:nvSpPr>
        <p:spPr>
          <a:xfrm>
            <a:off x="381000" y="1219200"/>
            <a:ext cx="3886200" cy="1823576"/>
          </a:xfrm>
          <a:prstGeom prst="rect">
            <a:avLst/>
          </a:prstGeom>
          <a:solidFill>
            <a:schemeClr val="bg1"/>
          </a:solidFill>
        </p:spPr>
        <p:txBody>
          <a:bodyPr wrap="square" rtlCol="0">
            <a:spAutoFit/>
          </a:bodyPr>
          <a:lstStyle/>
          <a:p>
            <a:pPr marL="182880" indent="-182880">
              <a:lnSpc>
                <a:spcPts val="1500"/>
              </a:lnSpc>
              <a:spcBef>
                <a:spcPts val="0"/>
              </a:spcBef>
              <a:buNone/>
            </a:pPr>
            <a:r>
              <a:rPr lang="en-US" sz="1200" b="1" dirty="0" smtClean="0"/>
              <a:t>King County Muni Corporation Hypnotizing  the Sheeple While They Stealthy Steal Their Backyard  Transferring the Assets Into Their Consolidated Annual Financial Reports.</a:t>
            </a:r>
          </a:p>
          <a:p>
            <a:pPr marL="182880" indent="-182880">
              <a:lnSpc>
                <a:spcPts val="1500"/>
              </a:lnSpc>
              <a:spcBef>
                <a:spcPts val="0"/>
              </a:spcBef>
              <a:buNone/>
            </a:pPr>
            <a:endParaRPr lang="en-US" sz="1200" b="1" dirty="0" smtClean="0"/>
          </a:p>
          <a:p>
            <a:pPr marL="182880" indent="-182880">
              <a:lnSpc>
                <a:spcPts val="1500"/>
              </a:lnSpc>
              <a:spcBef>
                <a:spcPts val="0"/>
              </a:spcBef>
              <a:buNone/>
            </a:pPr>
            <a:endParaRPr lang="en-US" sz="1200" b="1" dirty="0" smtClean="0"/>
          </a:p>
          <a:p>
            <a:pPr marL="182880" indent="-182880">
              <a:lnSpc>
                <a:spcPts val="1500"/>
              </a:lnSpc>
              <a:spcBef>
                <a:spcPts val="0"/>
              </a:spcBef>
              <a:buNone/>
            </a:pPr>
            <a:r>
              <a:rPr lang="en-US" sz="1200" b="1" dirty="0" smtClean="0"/>
              <a:t>TELL KING COUNTY  MUNI CORP  NO  MORE PROPERTY TAXES  and to  GIVE BACK  ALL OUR STOLEN  PROPERTY AND WAGES. </a:t>
            </a:r>
            <a:endParaRPr lang="en-US" sz="1200" b="1" dirty="0"/>
          </a:p>
        </p:txBody>
      </p:sp>
      <p:sp>
        <p:nvSpPr>
          <p:cNvPr id="12" name="TextBox 11"/>
          <p:cNvSpPr txBox="1"/>
          <p:nvPr/>
        </p:nvSpPr>
        <p:spPr>
          <a:xfrm>
            <a:off x="1066800" y="5562600"/>
            <a:ext cx="2971800" cy="646331"/>
          </a:xfrm>
          <a:prstGeom prst="rect">
            <a:avLst/>
          </a:prstGeom>
          <a:noFill/>
        </p:spPr>
        <p:txBody>
          <a:bodyPr wrap="square" rtlCol="0">
            <a:spAutoFit/>
          </a:bodyPr>
          <a:lstStyle/>
          <a:p>
            <a:r>
              <a:rPr lang="en-US" sz="1200" dirty="0" smtClean="0"/>
              <a:t>This photo was copied from the King County Municipal Corporation web site and considered in the public domain. </a:t>
            </a:r>
            <a:endParaRPr lang="en-US" sz="1200" dirty="0"/>
          </a:p>
        </p:txBody>
      </p:sp>
      <p:sp>
        <p:nvSpPr>
          <p:cNvPr id="13" name="Date Placeholder 12"/>
          <p:cNvSpPr>
            <a:spLocks noGrp="1"/>
          </p:cNvSpPr>
          <p:nvPr>
            <p:ph type="dt" sz="half" idx="10"/>
          </p:nvPr>
        </p:nvSpPr>
        <p:spPr/>
        <p:txBody>
          <a:bodyPr/>
          <a:lstStyle/>
          <a:p>
            <a:r>
              <a:rPr lang="en-US" dirty="0" smtClean="0"/>
              <a:t>4/22/2013</a:t>
            </a:r>
            <a:endParaRPr lang="en-US" dirty="0"/>
          </a:p>
        </p:txBody>
      </p:sp>
      <p:sp>
        <p:nvSpPr>
          <p:cNvPr id="14" name="Footer Placeholder 13"/>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1" y="152400"/>
            <a:ext cx="3886200" cy="533400"/>
          </a:xfrm>
        </p:spPr>
        <p:txBody>
          <a:bodyPr>
            <a:noAutofit/>
          </a:bodyPr>
          <a:lstStyle/>
          <a:p>
            <a:pPr fontAlgn="auto">
              <a:spcAft>
                <a:spcPts val="0"/>
              </a:spcAft>
              <a:defRPr/>
            </a:pPr>
            <a:r>
              <a:rPr lang="en-US" sz="1200" dirty="0" smtClean="0"/>
              <a:t>duped GOVERNMENT employees globalizing American local land and water for their parks</a:t>
            </a:r>
            <a:endParaRPr lang="en-US" sz="1200" dirty="0"/>
          </a:p>
        </p:txBody>
      </p:sp>
      <p:sp>
        <p:nvSpPr>
          <p:cNvPr id="29701" name="Content Placeholder 3"/>
          <p:cNvSpPr>
            <a:spLocks noGrp="1"/>
          </p:cNvSpPr>
          <p:nvPr>
            <p:ph sz="half" idx="4294967295"/>
          </p:nvPr>
        </p:nvSpPr>
        <p:spPr>
          <a:xfrm>
            <a:off x="4572000" y="3276600"/>
            <a:ext cx="4343400" cy="3200400"/>
          </a:xfrm>
          <a:solidFill>
            <a:schemeClr val="bg1"/>
          </a:solidFill>
        </p:spPr>
        <p:txBody>
          <a:bodyPr>
            <a:normAutofit/>
          </a:bodyPr>
          <a:lstStyle/>
          <a:p>
            <a:pPr marL="182563" indent="-182563">
              <a:lnSpc>
                <a:spcPts val="1000"/>
              </a:lnSpc>
              <a:spcBef>
                <a:spcPts val="400"/>
              </a:spcBef>
              <a:buClrTx/>
              <a:buSzPct val="98000"/>
              <a:buFont typeface="Franklin Gothic Medium" pitchFamily="34" charset="0"/>
              <a:buAutoNum type="arabicPeriod"/>
            </a:pPr>
            <a:r>
              <a:rPr lang="en-US" sz="1100" dirty="0" smtClean="0">
                <a:latin typeface="Calibri" pitchFamily="34" charset="0"/>
              </a:rPr>
              <a:t>King County Municipal Corporation, constitutional child of  WA Inc., Council members are forbidden by the American fundamental and founding laws of our land to assume this sovereign role which is exactly why this power is left strictly to the sovereign and free individual state natural born Citizen.  </a:t>
            </a:r>
          </a:p>
          <a:p>
            <a:pPr marL="182563" indent="-182563">
              <a:lnSpc>
                <a:spcPts val="1000"/>
              </a:lnSpc>
              <a:spcBef>
                <a:spcPts val="400"/>
              </a:spcBef>
              <a:buClrTx/>
              <a:buSzPct val="98000"/>
              <a:buFont typeface="Franklin Gothic Medium" pitchFamily="34" charset="0"/>
              <a:buAutoNum type="arabicPeriod"/>
            </a:pPr>
            <a:r>
              <a:rPr lang="en-US" sz="1100" dirty="0" smtClean="0">
                <a:latin typeface="Calibri" pitchFamily="34" charset="0"/>
              </a:rPr>
              <a:t>These employees only have authority over county employees.  This group of political egos has been given no rightful authority or jurisdiction over any Citizens private property or family business.  Municipal employees have no rightful power or authority  than a common janitor, plumber or electrician.  Mayors, councils and cereal agencies are merely utility providers, e.g. sewer. </a:t>
            </a:r>
            <a:endParaRPr lang="en-US" sz="1100" u="sng" dirty="0" smtClean="0">
              <a:latin typeface="Calibri" pitchFamily="34" charset="0"/>
            </a:endParaRPr>
          </a:p>
          <a:p>
            <a:pPr marL="182563" indent="-182563">
              <a:lnSpc>
                <a:spcPts val="1000"/>
              </a:lnSpc>
              <a:spcBef>
                <a:spcPts val="400"/>
              </a:spcBef>
              <a:buClrTx/>
              <a:buSzPct val="98000"/>
              <a:buFont typeface="Franklin Gothic Medium" pitchFamily="34" charset="0"/>
              <a:buAutoNum type="arabicPeriod"/>
            </a:pPr>
            <a:r>
              <a:rPr lang="en-US" sz="1100" dirty="0" smtClean="0">
                <a:latin typeface="Calibri" pitchFamily="34" charset="0"/>
              </a:rPr>
              <a:t>The political parties and NGO’s behind this council front themselves with false masks by creating dialectics for power and profit.  Voting different parties in and out of office has no effect to the game plan of the global to local agenda.  The agenda is to take all forms of rightful individual sovereignty and replace it with global to local false flag political, banking and legal control to suffocate any form of  sovereign State Citizen freedom and liberty  to keep you “safe”  while safely keeping them in power over  your freedom and liberty.      </a:t>
            </a:r>
          </a:p>
          <a:p>
            <a:pPr marL="182563" indent="-182563">
              <a:lnSpc>
                <a:spcPts val="1000"/>
              </a:lnSpc>
              <a:spcBef>
                <a:spcPts val="400"/>
              </a:spcBef>
              <a:buClrTx/>
              <a:buSzPct val="98000"/>
              <a:buFont typeface="Franklin Gothic Medium" pitchFamily="34" charset="0"/>
              <a:buAutoNum type="arabicPeriod"/>
            </a:pPr>
            <a:r>
              <a:rPr lang="en-US" sz="1100" dirty="0" smtClean="0">
                <a:latin typeface="Calibri" pitchFamily="34" charset="0"/>
              </a:rPr>
              <a:t> The city and county municipal corporations are taking  private property from the home owners with one hand thru property tax extortion while they tie up more private property in land development rights with the other hand. </a:t>
            </a:r>
            <a:endParaRPr lang="en-US" sz="1200" dirty="0" smtClean="0">
              <a:latin typeface="Calibri" pitchFamily="34" charset="0"/>
            </a:endParaRPr>
          </a:p>
        </p:txBody>
      </p:sp>
      <p:pic>
        <p:nvPicPr>
          <p:cNvPr id="29702" name="Content Placeholder 7" descr="King-County-DDES-Code-Enfor.png"/>
          <p:cNvPicPr>
            <a:picLocks noGrp="1" noChangeAspect="1"/>
          </p:cNvPicPr>
          <p:nvPr>
            <p:ph sz="half" idx="4294967295"/>
          </p:nvPr>
        </p:nvPicPr>
        <p:blipFill>
          <a:blip r:embed="rId2" cstate="print"/>
          <a:srcRect/>
          <a:stretch>
            <a:fillRect/>
          </a:stretch>
        </p:blipFill>
        <p:spPr>
          <a:xfrm>
            <a:off x="152400" y="1752600"/>
            <a:ext cx="4114800" cy="3086100"/>
          </a:xfrm>
        </p:spPr>
      </p:pic>
      <p:sp>
        <p:nvSpPr>
          <p:cNvPr id="11" name="TextBox 10"/>
          <p:cNvSpPr txBox="1"/>
          <p:nvPr/>
        </p:nvSpPr>
        <p:spPr>
          <a:xfrm>
            <a:off x="76200" y="4572000"/>
            <a:ext cx="4495800" cy="1836738"/>
          </a:xfrm>
          <a:prstGeom prst="rect">
            <a:avLst/>
          </a:prstGeom>
          <a:solidFill>
            <a:schemeClr val="bg2">
              <a:lumMod val="90000"/>
            </a:schemeClr>
          </a:solidFill>
        </p:spPr>
        <p:txBody>
          <a:bodyPr wrap="square">
            <a:spAutoFit/>
          </a:bodyPr>
          <a:lstStyle/>
          <a:p>
            <a:pPr fontAlgn="auto">
              <a:lnSpc>
                <a:spcPts val="1200"/>
              </a:lnSpc>
              <a:spcBef>
                <a:spcPts val="0"/>
              </a:spcBef>
              <a:spcAft>
                <a:spcPts val="0"/>
              </a:spcAft>
              <a:defRPr/>
            </a:pPr>
            <a:r>
              <a:rPr lang="en-US" sz="1100" dirty="0">
                <a:latin typeface="Calibri" pitchFamily="34" charset="0"/>
              </a:rPr>
              <a:t>To fully understand  how easy it is to dupe government employees; (1) look at the make up of this county municipal corporation council. They have no technical education or skills </a:t>
            </a:r>
            <a:r>
              <a:rPr lang="en-US" sz="1100" dirty="0" smtClean="0">
                <a:latin typeface="Calibri" pitchFamily="34" charset="0"/>
              </a:rPr>
              <a:t>to separate </a:t>
            </a:r>
            <a:r>
              <a:rPr lang="en-US" sz="1100" dirty="0">
                <a:latin typeface="Calibri" pitchFamily="34" charset="0"/>
              </a:rPr>
              <a:t>fact from fiction which is handed to them by their NGO &amp; cereal agency  </a:t>
            </a:r>
            <a:r>
              <a:rPr lang="en-US" sz="1100" dirty="0" smtClean="0">
                <a:latin typeface="Calibri" pitchFamily="34" charset="0"/>
              </a:rPr>
              <a:t>stooges. Yet </a:t>
            </a:r>
            <a:r>
              <a:rPr lang="en-US" sz="1100" dirty="0">
                <a:latin typeface="Calibri" pitchFamily="34" charset="0"/>
              </a:rPr>
              <a:t>they are ruling on science and engineering policy they have no clue about and worst yet, they are strongly </a:t>
            </a:r>
            <a:r>
              <a:rPr lang="en-US" sz="1100" dirty="0" smtClean="0">
                <a:latin typeface="Calibri" pitchFamily="34" charset="0"/>
              </a:rPr>
              <a:t>biased in outcome debased political agendas.  </a:t>
            </a:r>
            <a:r>
              <a:rPr lang="en-US" sz="1100" dirty="0">
                <a:latin typeface="Calibri" pitchFamily="34" charset="0"/>
              </a:rPr>
              <a:t/>
            </a:r>
            <a:br>
              <a:rPr lang="en-US" sz="1100" dirty="0">
                <a:latin typeface="Calibri" pitchFamily="34" charset="0"/>
              </a:rPr>
            </a:br>
            <a:r>
              <a:rPr lang="en-US" sz="1100" dirty="0">
                <a:latin typeface="Calibri" pitchFamily="34" charset="0"/>
              </a:rPr>
              <a:t>(2) More facts at these sites:</a:t>
            </a:r>
          </a:p>
          <a:p>
            <a:pPr marL="228600" indent="-228600" fontAlgn="auto">
              <a:lnSpc>
                <a:spcPts val="1300"/>
              </a:lnSpc>
              <a:spcBef>
                <a:spcPts val="0"/>
              </a:spcBef>
              <a:spcAft>
                <a:spcPts val="0"/>
              </a:spcAft>
              <a:buFont typeface="+mj-lt"/>
              <a:buAutoNum type="arabicPeriod"/>
              <a:defRPr/>
            </a:pPr>
            <a:r>
              <a:rPr lang="en-US" sz="1100" u="sng" dirty="0">
                <a:latin typeface="Calibri" pitchFamily="34" charset="0"/>
                <a:hlinkClick r:id="rId3"/>
              </a:rPr>
              <a:t>Freedom From Rural Cleansing BY Global To Local UN Agenda 21</a:t>
            </a:r>
            <a:endParaRPr lang="en-US" sz="1100" u="sng" dirty="0">
              <a:latin typeface="Calibri" pitchFamily="34" charset="0"/>
            </a:endParaRPr>
          </a:p>
          <a:p>
            <a:pPr marL="228600" indent="-228600" fontAlgn="auto">
              <a:lnSpc>
                <a:spcPts val="1300"/>
              </a:lnSpc>
              <a:spcBef>
                <a:spcPts val="0"/>
              </a:spcBef>
              <a:spcAft>
                <a:spcPts val="0"/>
              </a:spcAft>
              <a:buFont typeface="+mj-lt"/>
              <a:buAutoNum type="arabicPeriod"/>
              <a:defRPr/>
            </a:pPr>
            <a:r>
              <a:rPr lang="en-US" sz="1100" u="sng" dirty="0">
                <a:latin typeface="+mn-lt"/>
                <a:hlinkClick r:id="rId4"/>
              </a:rPr>
              <a:t>Freedom From Critical Area Ordinances Myths</a:t>
            </a:r>
            <a:endParaRPr lang="en-US" sz="1100" u="sng" dirty="0">
              <a:latin typeface="+mn-lt"/>
            </a:endParaRPr>
          </a:p>
          <a:p>
            <a:pPr marL="228600" indent="-228600" fontAlgn="auto">
              <a:lnSpc>
                <a:spcPts val="1300"/>
              </a:lnSpc>
              <a:spcBef>
                <a:spcPts val="0"/>
              </a:spcBef>
              <a:spcAft>
                <a:spcPts val="0"/>
              </a:spcAft>
              <a:buFont typeface="+mj-lt"/>
              <a:buAutoNum type="arabicPeriod"/>
              <a:defRPr/>
            </a:pPr>
            <a:r>
              <a:rPr lang="en-US" sz="1100" u="sng" dirty="0">
                <a:latin typeface="+mn-lt"/>
                <a:hlinkClick r:id="rId5"/>
              </a:rPr>
              <a:t>Current Property Battles -Taking Back Our Rights</a:t>
            </a:r>
            <a:endParaRPr lang="en-US" sz="1100" u="sng" dirty="0">
              <a:latin typeface="+mn-lt"/>
            </a:endParaRPr>
          </a:p>
          <a:p>
            <a:pPr marL="228600" indent="-228600" fontAlgn="auto">
              <a:lnSpc>
                <a:spcPts val="1300"/>
              </a:lnSpc>
              <a:spcBef>
                <a:spcPts val="0"/>
              </a:spcBef>
              <a:spcAft>
                <a:spcPts val="0"/>
              </a:spcAft>
              <a:buFont typeface="+mj-lt"/>
              <a:buAutoNum type="arabicPeriod"/>
              <a:defRPr/>
            </a:pPr>
            <a:r>
              <a:rPr lang="en-US" sz="1100" u="sng" dirty="0">
                <a:latin typeface="+mn-lt"/>
                <a:hlinkClick r:id="rId6"/>
              </a:rPr>
              <a:t>Freedom To Own Property W/O TYRANNY - Embattled Owner Stories</a:t>
            </a:r>
            <a:endParaRPr lang="en-US" sz="1100" dirty="0">
              <a:latin typeface="+mn-lt"/>
            </a:endParaRPr>
          </a:p>
        </p:txBody>
      </p:sp>
      <p:pic>
        <p:nvPicPr>
          <p:cNvPr id="29704" name="Picture 4" descr="2012 King County Council"/>
          <p:cNvPicPr>
            <a:picLocks noChangeAspect="1" noChangeArrowheads="1"/>
          </p:cNvPicPr>
          <p:nvPr/>
        </p:nvPicPr>
        <p:blipFill>
          <a:blip r:embed="rId7" cstate="print"/>
          <a:srcRect/>
          <a:stretch>
            <a:fillRect/>
          </a:stretch>
        </p:blipFill>
        <p:spPr bwMode="auto">
          <a:xfrm>
            <a:off x="533400" y="685800"/>
            <a:ext cx="3349625" cy="1704975"/>
          </a:xfrm>
          <a:prstGeom prst="rect">
            <a:avLst/>
          </a:prstGeom>
          <a:noFill/>
          <a:ln w="9525">
            <a:noFill/>
            <a:miter lim="800000"/>
            <a:headEnd/>
            <a:tailEnd/>
          </a:ln>
        </p:spPr>
      </p:pic>
      <p:sp>
        <p:nvSpPr>
          <p:cNvPr id="12" name="Explosion 1 11"/>
          <p:cNvSpPr/>
          <p:nvPr/>
        </p:nvSpPr>
        <p:spPr>
          <a:xfrm>
            <a:off x="3581400" y="2438400"/>
            <a:ext cx="1219200" cy="228600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a:solidFill>
                  <a:schemeClr val="tx1"/>
                </a:solidFill>
                <a:latin typeface="Tahoma" pitchFamily="34" charset="0"/>
                <a:cs typeface="Tahoma" pitchFamily="34" charset="0"/>
              </a:rPr>
              <a:t>King County WA Muni Corp. </a:t>
            </a:r>
          </a:p>
          <a:p>
            <a:pPr algn="ctr" fontAlgn="auto">
              <a:spcBef>
                <a:spcPts val="0"/>
              </a:spcBef>
              <a:spcAft>
                <a:spcPts val="0"/>
              </a:spcAft>
              <a:defRPr/>
            </a:pPr>
            <a:r>
              <a:rPr lang="en-US" sz="900" b="1" dirty="0">
                <a:solidFill>
                  <a:schemeClr val="tx1"/>
                </a:solidFill>
                <a:latin typeface="Tahoma" pitchFamily="34" charset="0"/>
                <a:cs typeface="Tahoma" pitchFamily="34" charset="0"/>
              </a:rPr>
              <a:t>Property  Takings Map</a:t>
            </a:r>
          </a:p>
        </p:txBody>
      </p:sp>
      <p:sp>
        <p:nvSpPr>
          <p:cNvPr id="29706" name="TextBox 12"/>
          <p:cNvSpPr txBox="1">
            <a:spLocks noChangeArrowheads="1"/>
          </p:cNvSpPr>
          <p:nvPr/>
        </p:nvSpPr>
        <p:spPr bwMode="auto">
          <a:xfrm>
            <a:off x="762000" y="685800"/>
            <a:ext cx="2971800" cy="477838"/>
          </a:xfrm>
          <a:prstGeom prst="rect">
            <a:avLst/>
          </a:prstGeom>
          <a:noFill/>
          <a:ln w="28575">
            <a:solidFill>
              <a:srgbClr val="FF0000"/>
            </a:solidFill>
            <a:miter lim="800000"/>
            <a:headEnd/>
            <a:tailEnd/>
          </a:ln>
        </p:spPr>
        <p:txBody>
          <a:bodyPr>
            <a:spAutoFit/>
          </a:bodyPr>
          <a:lstStyle/>
          <a:p>
            <a:pPr algn="ctr">
              <a:lnSpc>
                <a:spcPts val="1500"/>
              </a:lnSpc>
            </a:pPr>
            <a:r>
              <a:rPr lang="en-US" sz="1200" b="1" dirty="0">
                <a:latin typeface="Franklin Gothic Book" pitchFamily="34" charset="0"/>
              </a:rPr>
              <a:t>One World Government Ignorance </a:t>
            </a:r>
          </a:p>
          <a:p>
            <a:pPr algn="ctr">
              <a:lnSpc>
                <a:spcPts val="1500"/>
              </a:lnSpc>
            </a:pPr>
            <a:r>
              <a:rPr lang="en-US" sz="1200" b="1" dirty="0">
                <a:latin typeface="Franklin Gothic Book" pitchFamily="34" charset="0"/>
              </a:rPr>
              <a:t>UN Agenda 21</a:t>
            </a:r>
            <a:endParaRPr lang="en-US" sz="1600" b="1" dirty="0">
              <a:latin typeface="Franklin Gothic Book" pitchFamily="34" charset="0"/>
            </a:endParaRPr>
          </a:p>
        </p:txBody>
      </p:sp>
      <p:sp>
        <p:nvSpPr>
          <p:cNvPr id="29707" name="TextBox 13"/>
          <p:cNvSpPr txBox="1">
            <a:spLocks noChangeArrowheads="1"/>
          </p:cNvSpPr>
          <p:nvPr/>
        </p:nvSpPr>
        <p:spPr bwMode="auto">
          <a:xfrm>
            <a:off x="228600" y="2362200"/>
            <a:ext cx="3505200" cy="2292935"/>
          </a:xfrm>
          <a:prstGeom prst="rect">
            <a:avLst/>
          </a:prstGeom>
          <a:noFill/>
          <a:ln w="9525">
            <a:noFill/>
            <a:miter lim="800000"/>
            <a:headEnd/>
            <a:tailEnd/>
          </a:ln>
        </p:spPr>
        <p:txBody>
          <a:bodyPr wrap="square">
            <a:spAutoFit/>
          </a:bodyPr>
          <a:lstStyle/>
          <a:p>
            <a:pPr marL="228600" indent="-228600"/>
            <a:r>
              <a:rPr lang="en-US" sz="1100" b="1" u="sng" dirty="0">
                <a:solidFill>
                  <a:schemeClr val="bg1"/>
                </a:solidFill>
                <a:latin typeface="Franklin Gothic Book" pitchFamily="34" charset="0"/>
              </a:rPr>
              <a:t>King County Muni. Corp. Council Education Profile</a:t>
            </a:r>
            <a:r>
              <a:rPr lang="en-US" sz="1100" dirty="0">
                <a:solidFill>
                  <a:schemeClr val="bg1"/>
                </a:solidFill>
                <a:latin typeface="Franklin Gothic Book" pitchFamily="34" charset="0"/>
              </a:rPr>
              <a:t/>
            </a:r>
            <a:br>
              <a:rPr lang="en-US" sz="1100" dirty="0">
                <a:solidFill>
                  <a:schemeClr val="bg1"/>
                </a:solidFill>
                <a:latin typeface="Franklin Gothic Book" pitchFamily="34" charset="0"/>
              </a:rPr>
            </a:br>
            <a:r>
              <a:rPr lang="en-US" sz="1100" dirty="0">
                <a:solidFill>
                  <a:schemeClr val="bg1"/>
                </a:solidFill>
                <a:latin typeface="Franklin Gothic Book" pitchFamily="34" charset="0"/>
              </a:rPr>
              <a:t>(top to bottom left to right)</a:t>
            </a:r>
          </a:p>
          <a:p>
            <a:pPr marL="228600" indent="-228600">
              <a:buFontTx/>
              <a:buAutoNum type="arabicPeriod"/>
            </a:pPr>
            <a:r>
              <a:rPr lang="en-US" sz="1100" dirty="0">
                <a:solidFill>
                  <a:schemeClr val="bg1"/>
                </a:solidFill>
                <a:latin typeface="Franklin Gothic Book" pitchFamily="34" charset="0"/>
              </a:rPr>
              <a:t>Ferguson – Political Science / Law</a:t>
            </a:r>
          </a:p>
          <a:p>
            <a:pPr marL="228600" indent="-228600">
              <a:buFontTx/>
              <a:buAutoNum type="arabicPeriod"/>
            </a:pPr>
            <a:r>
              <a:rPr lang="en-US" sz="1100" dirty="0">
                <a:solidFill>
                  <a:schemeClr val="bg1"/>
                </a:solidFill>
                <a:latin typeface="Franklin Gothic Book" pitchFamily="34" charset="0"/>
              </a:rPr>
              <a:t>McDermott -  Public Admin. /History/Law</a:t>
            </a:r>
          </a:p>
          <a:p>
            <a:pPr marL="228600" indent="-228600">
              <a:buFontTx/>
              <a:buAutoNum type="arabicPeriod"/>
            </a:pPr>
            <a:r>
              <a:rPr lang="en-US" sz="1100" dirty="0">
                <a:solidFill>
                  <a:schemeClr val="bg1"/>
                </a:solidFill>
                <a:latin typeface="Franklin Gothic Book" pitchFamily="34" charset="0"/>
              </a:rPr>
              <a:t>Patterson – Society &amp; Justice/English</a:t>
            </a:r>
          </a:p>
          <a:p>
            <a:pPr marL="228600" indent="-228600">
              <a:buFontTx/>
              <a:buAutoNum type="arabicPeriod"/>
            </a:pPr>
            <a:r>
              <a:rPr lang="en-US" sz="1100" dirty="0">
                <a:solidFill>
                  <a:schemeClr val="bg1"/>
                </a:solidFill>
                <a:latin typeface="Franklin Gothic Book" pitchFamily="34" charset="0"/>
              </a:rPr>
              <a:t>Dunn – Undergraduate no subject mention/Law </a:t>
            </a:r>
          </a:p>
          <a:p>
            <a:pPr marL="228600" indent="-228600">
              <a:buFontTx/>
              <a:buAutoNum type="arabicPeriod"/>
            </a:pPr>
            <a:r>
              <a:rPr lang="en-US" sz="1100" dirty="0">
                <a:solidFill>
                  <a:schemeClr val="bg1"/>
                </a:solidFill>
                <a:latin typeface="Franklin Gothic Book" pitchFamily="34" charset="0"/>
              </a:rPr>
              <a:t>Lambert – Teaching/BA no subject/AA no subject</a:t>
            </a:r>
          </a:p>
          <a:p>
            <a:pPr marL="228600" indent="-228600">
              <a:buFontTx/>
              <a:buAutoNum type="arabicPeriod"/>
            </a:pPr>
            <a:r>
              <a:rPr lang="en-US" sz="1100" dirty="0">
                <a:solidFill>
                  <a:schemeClr val="bg1"/>
                </a:solidFill>
                <a:latin typeface="Franklin Gothic Book" pitchFamily="34" charset="0"/>
              </a:rPr>
              <a:t> von Reichbauer – No education mention</a:t>
            </a:r>
          </a:p>
          <a:p>
            <a:pPr marL="228600" indent="-228600">
              <a:buFontTx/>
              <a:buAutoNum type="arabicPeriod"/>
            </a:pPr>
            <a:r>
              <a:rPr lang="en-US" sz="1100" dirty="0">
                <a:solidFill>
                  <a:schemeClr val="bg1"/>
                </a:solidFill>
                <a:latin typeface="Franklin Gothic Book" pitchFamily="34" charset="0"/>
              </a:rPr>
              <a:t>Hague – No education mention</a:t>
            </a:r>
          </a:p>
          <a:p>
            <a:pPr marL="228600" indent="-228600">
              <a:buFontTx/>
              <a:buAutoNum type="arabicPeriod"/>
            </a:pPr>
            <a:r>
              <a:rPr lang="en-US" sz="1100" dirty="0">
                <a:solidFill>
                  <a:schemeClr val="bg1"/>
                </a:solidFill>
                <a:latin typeface="Franklin Gothic Book" pitchFamily="34" charset="0"/>
              </a:rPr>
              <a:t>Gossett – graduate UW no subject mention</a:t>
            </a:r>
          </a:p>
          <a:p>
            <a:pPr marL="228600" indent="-228600">
              <a:buFontTx/>
              <a:buAutoNum type="arabicPeriod"/>
            </a:pPr>
            <a:r>
              <a:rPr lang="en-US" sz="1100" dirty="0">
                <a:solidFill>
                  <a:schemeClr val="bg1"/>
                </a:solidFill>
                <a:latin typeface="Franklin Gothic Book" pitchFamily="34" charset="0"/>
              </a:rPr>
              <a:t>Phillips – JD/Masters of </a:t>
            </a:r>
            <a:r>
              <a:rPr lang="en-US" sz="1100" dirty="0" smtClean="0">
                <a:solidFill>
                  <a:schemeClr val="bg1"/>
                </a:solidFill>
                <a:latin typeface="Franklin Gothic Book" pitchFamily="34" charset="0"/>
              </a:rPr>
              <a:t>Law</a:t>
            </a:r>
          </a:p>
          <a:p>
            <a:pPr marL="228600" indent="-228600">
              <a:buFontTx/>
              <a:buAutoNum type="arabicPeriod"/>
            </a:pPr>
            <a:r>
              <a:rPr lang="en-US" sz="1100" dirty="0" smtClean="0">
                <a:solidFill>
                  <a:schemeClr val="bg1"/>
                </a:solidFill>
                <a:latin typeface="Franklin Gothic Book" pitchFamily="34" charset="0"/>
              </a:rPr>
              <a:t>Dow Constantine -  Politics/Law (Absent)</a:t>
            </a:r>
            <a:endParaRPr lang="en-US" sz="1100" dirty="0">
              <a:solidFill>
                <a:schemeClr val="bg1"/>
              </a:solidFill>
              <a:latin typeface="Franklin Gothic Book" pitchFamily="34" charset="0"/>
            </a:endParaRPr>
          </a:p>
          <a:p>
            <a:pPr marL="228600" indent="-228600">
              <a:buFontTx/>
              <a:buAutoNum type="arabicPeriod"/>
            </a:pPr>
            <a:endParaRPr lang="en-US" sz="1100" dirty="0">
              <a:solidFill>
                <a:schemeClr val="bg1"/>
              </a:solidFill>
              <a:latin typeface="Franklin Gothic Book" pitchFamily="34" charset="0"/>
            </a:endParaRPr>
          </a:p>
        </p:txBody>
      </p:sp>
      <p:sp>
        <p:nvSpPr>
          <p:cNvPr id="13" name="TextBox 12"/>
          <p:cNvSpPr txBox="1"/>
          <p:nvPr/>
        </p:nvSpPr>
        <p:spPr>
          <a:xfrm>
            <a:off x="5410200" y="0"/>
            <a:ext cx="3352800" cy="3426579"/>
          </a:xfrm>
          <a:prstGeom prst="rect">
            <a:avLst/>
          </a:prstGeom>
          <a:solidFill>
            <a:srgbClr val="99FF99"/>
          </a:solidFill>
        </p:spPr>
        <p:txBody>
          <a:bodyPr wrap="square" rtlCol="0">
            <a:spAutoFit/>
          </a:bodyPr>
          <a:lstStyle/>
          <a:p>
            <a:pPr marL="182880" indent="-182880">
              <a:lnSpc>
                <a:spcPts val="1300"/>
              </a:lnSpc>
              <a:buFont typeface="+mj-lt"/>
              <a:buAutoNum type="arabicPeriod"/>
            </a:pPr>
            <a:r>
              <a:rPr lang="pl-PL" sz="1200" dirty="0" smtClean="0">
                <a:hlinkClick r:id="rId8" action="ppaction://hlinkfile"/>
              </a:rPr>
              <a:t>Rod Dembowski </a:t>
            </a:r>
            <a:r>
              <a:rPr lang="pl-PL" sz="1200" dirty="0" smtClean="0"/>
              <a:t>District 1</a:t>
            </a:r>
            <a:r>
              <a:rPr lang="en-US" sz="1200" dirty="0" smtClean="0"/>
              <a:t>, </a:t>
            </a:r>
            <a:r>
              <a:rPr lang="pl-PL" sz="1200" dirty="0" smtClean="0"/>
              <a:t>206-296-1001</a:t>
            </a:r>
            <a:br>
              <a:rPr lang="pl-PL" sz="1200" dirty="0" smtClean="0"/>
            </a:br>
            <a:r>
              <a:rPr lang="pl-PL" sz="1200" dirty="0" smtClean="0">
                <a:hlinkClick r:id="rId9"/>
              </a:rPr>
              <a:t>rod.dembowski@kingcounty.gov </a:t>
            </a:r>
            <a:endParaRPr lang="en-US" sz="1200" dirty="0" smtClean="0"/>
          </a:p>
          <a:p>
            <a:pPr marL="182880" indent="-182880">
              <a:lnSpc>
                <a:spcPts val="1300"/>
              </a:lnSpc>
              <a:buFont typeface="+mj-lt"/>
              <a:buAutoNum type="arabicPeriod"/>
            </a:pPr>
            <a:r>
              <a:rPr lang="en-US" sz="1200" dirty="0" smtClean="0">
                <a:hlinkClick r:id="rId10"/>
              </a:rPr>
              <a:t>Jane Hague </a:t>
            </a:r>
            <a:r>
              <a:rPr lang="en-US" sz="1200" dirty="0" smtClean="0"/>
              <a:t>Council Vice Chair, District 6,</a:t>
            </a:r>
            <a:br>
              <a:rPr lang="en-US" sz="1200" dirty="0" smtClean="0"/>
            </a:br>
            <a:r>
              <a:rPr lang="en-US" sz="1200" dirty="0" smtClean="0"/>
              <a:t>206-296-1006 </a:t>
            </a:r>
            <a:r>
              <a:rPr lang="en-US" sz="1200" dirty="0" smtClean="0">
                <a:hlinkClick r:id="rId11"/>
              </a:rPr>
              <a:t>jane.hague@kingcounty.gov</a:t>
            </a:r>
            <a:endParaRPr lang="en-US" sz="1200" dirty="0" smtClean="0"/>
          </a:p>
          <a:p>
            <a:pPr marL="182880" indent="-182880">
              <a:lnSpc>
                <a:spcPts val="1300"/>
              </a:lnSpc>
              <a:buFont typeface="+mj-lt"/>
              <a:buAutoNum type="arabicPeriod"/>
            </a:pPr>
            <a:r>
              <a:rPr lang="en-US" sz="1200" dirty="0" smtClean="0">
                <a:hlinkClick r:id="rId12"/>
              </a:rPr>
              <a:t>Larry Gossett</a:t>
            </a:r>
            <a:r>
              <a:rPr lang="en-US" sz="1200" dirty="0" smtClean="0"/>
              <a:t> Council Chair, District 2,</a:t>
            </a:r>
            <a:br>
              <a:rPr lang="en-US" sz="1200" dirty="0" smtClean="0"/>
            </a:br>
            <a:r>
              <a:rPr lang="en-US" sz="1200" dirty="0" smtClean="0"/>
              <a:t>206-296-1002 </a:t>
            </a:r>
            <a:r>
              <a:rPr lang="en-US" sz="1200" dirty="0" smtClean="0">
                <a:hlinkClick r:id="rId13"/>
              </a:rPr>
              <a:t>larry.gossett@kingcounty.gov</a:t>
            </a:r>
            <a:endParaRPr lang="en-US" sz="1200" dirty="0" smtClean="0"/>
          </a:p>
          <a:p>
            <a:pPr marL="182880" indent="-182880">
              <a:lnSpc>
                <a:spcPts val="1300"/>
              </a:lnSpc>
              <a:buFont typeface="+mj-lt"/>
              <a:buAutoNum type="arabicPeriod"/>
            </a:pPr>
            <a:r>
              <a:rPr lang="de-DE" sz="1200" dirty="0" smtClean="0">
                <a:hlinkClick r:id="rId14"/>
              </a:rPr>
              <a:t>Pete von Reichbauer </a:t>
            </a:r>
            <a:r>
              <a:rPr lang="de-DE" sz="1200" dirty="0" smtClean="0"/>
              <a:t>District 7, 206-296-1007</a:t>
            </a:r>
            <a:br>
              <a:rPr lang="de-DE" sz="1200" dirty="0" smtClean="0"/>
            </a:br>
            <a:r>
              <a:rPr lang="de-DE" sz="1200" dirty="0" smtClean="0">
                <a:hlinkClick r:id="rId15"/>
              </a:rPr>
              <a:t>pete.vonreichbauer@kingcounty.gov</a:t>
            </a:r>
            <a:endParaRPr lang="de-DE" sz="1200" dirty="0" smtClean="0"/>
          </a:p>
          <a:p>
            <a:pPr marL="182880" indent="-182880">
              <a:lnSpc>
                <a:spcPts val="1300"/>
              </a:lnSpc>
              <a:buFont typeface="+mj-lt"/>
              <a:buAutoNum type="arabicPeriod"/>
            </a:pPr>
            <a:r>
              <a:rPr lang="en-US" sz="1200" dirty="0" smtClean="0">
                <a:hlinkClick r:id="rId16"/>
              </a:rPr>
              <a:t>Kathy Lambert</a:t>
            </a:r>
            <a:r>
              <a:rPr lang="en-US" sz="1200" dirty="0" smtClean="0"/>
              <a:t> District 3, 206-296-1003</a:t>
            </a:r>
            <a:br>
              <a:rPr lang="en-US" sz="1200" dirty="0" smtClean="0"/>
            </a:br>
            <a:r>
              <a:rPr lang="en-US" sz="1200" dirty="0" smtClean="0">
                <a:hlinkClick r:id="rId17"/>
              </a:rPr>
              <a:t>kathy.lambert@kingcounty.gov</a:t>
            </a:r>
            <a:endParaRPr lang="en-US" sz="1200" dirty="0" smtClean="0"/>
          </a:p>
          <a:p>
            <a:pPr marL="182880" indent="-182880">
              <a:lnSpc>
                <a:spcPts val="1300"/>
              </a:lnSpc>
              <a:buFont typeface="+mj-lt"/>
              <a:buAutoNum type="arabicPeriod"/>
            </a:pPr>
            <a:r>
              <a:rPr lang="nb-NO" sz="1200" dirty="0" smtClean="0">
                <a:hlinkClick r:id="rId18" action="ppaction://hlinkfile"/>
              </a:rPr>
              <a:t>Joe McDermott</a:t>
            </a:r>
            <a:r>
              <a:rPr lang="nb-NO" sz="1200" dirty="0" smtClean="0"/>
              <a:t> District 8, 206-296-1008</a:t>
            </a:r>
            <a:br>
              <a:rPr lang="nb-NO" sz="1200" dirty="0" smtClean="0"/>
            </a:br>
            <a:r>
              <a:rPr lang="nb-NO" sz="1200" dirty="0" smtClean="0">
                <a:hlinkClick r:id="rId19"/>
              </a:rPr>
              <a:t>joe.mcdermott@kingcounty.gov</a:t>
            </a:r>
            <a:endParaRPr lang="nb-NO" sz="1200" dirty="0" smtClean="0"/>
          </a:p>
          <a:p>
            <a:pPr marL="182880" indent="-182880">
              <a:lnSpc>
                <a:spcPts val="1300"/>
              </a:lnSpc>
              <a:buFont typeface="+mj-lt"/>
              <a:buAutoNum type="arabicPeriod"/>
            </a:pPr>
            <a:r>
              <a:rPr lang="en-US" sz="1200" dirty="0" smtClean="0">
                <a:hlinkClick r:id="rId20"/>
              </a:rPr>
              <a:t>Larry Phillips </a:t>
            </a:r>
            <a:r>
              <a:rPr lang="en-US" sz="1200" dirty="0" smtClean="0"/>
              <a:t>District 4, 206-296-1004</a:t>
            </a:r>
            <a:br>
              <a:rPr lang="en-US" sz="1200" dirty="0" smtClean="0"/>
            </a:br>
            <a:r>
              <a:rPr lang="en-US" sz="1200" dirty="0" smtClean="0">
                <a:hlinkClick r:id="rId21"/>
              </a:rPr>
              <a:t>larry.phillips@kingcounty.gov</a:t>
            </a:r>
            <a:endParaRPr lang="en-US" sz="1200" dirty="0" smtClean="0"/>
          </a:p>
          <a:p>
            <a:pPr marL="182880" indent="-182880">
              <a:lnSpc>
                <a:spcPts val="1300"/>
              </a:lnSpc>
              <a:buFont typeface="+mj-lt"/>
              <a:buAutoNum type="arabicPeriod"/>
            </a:pPr>
            <a:r>
              <a:rPr lang="en-US" sz="1200" dirty="0" smtClean="0">
                <a:hlinkClick r:id="rId22"/>
              </a:rPr>
              <a:t>Reagan Dunn </a:t>
            </a:r>
            <a:r>
              <a:rPr lang="en-US" sz="1200" dirty="0" smtClean="0"/>
              <a:t>District 9, 206-296-1009</a:t>
            </a:r>
            <a:br>
              <a:rPr lang="en-US" sz="1200" dirty="0" smtClean="0"/>
            </a:br>
            <a:r>
              <a:rPr lang="en-US" sz="1200" dirty="0" smtClean="0">
                <a:hlinkClick r:id="rId23"/>
              </a:rPr>
              <a:t>reagan.dunn@kingcounty.gov</a:t>
            </a:r>
            <a:endParaRPr lang="en-US" sz="1200" dirty="0" smtClean="0"/>
          </a:p>
          <a:p>
            <a:pPr marL="182880" indent="-182880">
              <a:lnSpc>
                <a:spcPts val="1300"/>
              </a:lnSpc>
              <a:buFont typeface="+mj-lt"/>
              <a:buAutoNum type="arabicPeriod"/>
            </a:pPr>
            <a:r>
              <a:rPr lang="en-US" sz="1200" dirty="0" smtClean="0">
                <a:hlinkClick r:id="rId24"/>
              </a:rPr>
              <a:t>Julia Patterson </a:t>
            </a:r>
            <a:r>
              <a:rPr lang="en-US" sz="1200" dirty="0" smtClean="0"/>
              <a:t>District 5, 206-296-1005</a:t>
            </a:r>
            <a:br>
              <a:rPr lang="en-US" sz="1200" dirty="0" smtClean="0"/>
            </a:br>
            <a:r>
              <a:rPr lang="en-US" sz="1200" dirty="0" smtClean="0">
                <a:hlinkClick r:id="rId25"/>
              </a:rPr>
              <a:t>julia.patterson@kingcounty.gov</a:t>
            </a:r>
            <a:endParaRPr lang="en-US" sz="1200" dirty="0" smtClean="0"/>
          </a:p>
          <a:p>
            <a:pPr marL="182880" indent="-182880">
              <a:lnSpc>
                <a:spcPts val="1300"/>
              </a:lnSpc>
              <a:buFont typeface="+mj-lt"/>
              <a:buAutoNum type="arabicPeriod"/>
            </a:pPr>
            <a:r>
              <a:rPr lang="en-US" sz="1200" dirty="0" smtClean="0">
                <a:hlinkClick r:id="rId26"/>
              </a:rPr>
              <a:t>Dow Constantine</a:t>
            </a:r>
            <a:r>
              <a:rPr lang="en-US" sz="1200" dirty="0" smtClean="0"/>
              <a:t>, County Exec.,</a:t>
            </a:r>
            <a:br>
              <a:rPr lang="en-US" sz="1200" dirty="0" smtClean="0"/>
            </a:br>
            <a:r>
              <a:rPr lang="en-US" sz="1200" dirty="0" smtClean="0"/>
              <a:t> 206-296-0194,</a:t>
            </a:r>
            <a:endParaRPr lang="en-US" sz="1200" dirty="0"/>
          </a:p>
        </p:txBody>
      </p:sp>
      <p:sp>
        <p:nvSpPr>
          <p:cNvPr id="14" name="Rectangle 13"/>
          <p:cNvSpPr/>
          <p:nvPr/>
        </p:nvSpPr>
        <p:spPr>
          <a:xfrm>
            <a:off x="4114800" y="71497"/>
            <a:ext cx="1143000" cy="2062103"/>
          </a:xfrm>
          <a:prstGeom prst="rect">
            <a:avLst/>
          </a:prstGeom>
          <a:solidFill>
            <a:srgbClr val="FFFF00"/>
          </a:solidFill>
        </p:spPr>
        <p:txBody>
          <a:bodyPr wrap="square">
            <a:spAutoFit/>
          </a:bodyPr>
          <a:lstStyle/>
          <a:p>
            <a:r>
              <a:rPr lang="en-US" sz="1600" dirty="0" smtClean="0"/>
              <a:t>Tell these usurpers of property rights –</a:t>
            </a:r>
          </a:p>
          <a:p>
            <a:r>
              <a:rPr lang="en-US" sz="1600" dirty="0" smtClean="0"/>
              <a:t> </a:t>
            </a:r>
            <a:r>
              <a:rPr lang="en-US" sz="1600" u="sng" dirty="0" smtClean="0"/>
              <a:t>no White River Forest Takings</a:t>
            </a:r>
            <a:endParaRPr lang="en-US" sz="1600" dirty="0"/>
          </a:p>
        </p:txBody>
      </p:sp>
      <p:sp>
        <p:nvSpPr>
          <p:cNvPr id="15" name="Date Placeholder 14"/>
          <p:cNvSpPr>
            <a:spLocks noGrp="1"/>
          </p:cNvSpPr>
          <p:nvPr>
            <p:ph type="dt" sz="half" idx="10"/>
          </p:nvPr>
        </p:nvSpPr>
        <p:spPr/>
        <p:txBody>
          <a:bodyPr/>
          <a:lstStyle/>
          <a:p>
            <a:r>
              <a:rPr lang="en-US" dirty="0" smtClean="0"/>
              <a:t>4/22/2013</a:t>
            </a:r>
            <a:endParaRPr lang="en-US" dirty="0"/>
          </a:p>
        </p:txBody>
      </p:sp>
      <p:sp>
        <p:nvSpPr>
          <p:cNvPr id="16" name="Footer Placeholder 15"/>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4800600" cy="841248"/>
          </a:xfrm>
        </p:spPr>
        <p:txBody>
          <a:bodyPr>
            <a:normAutofit/>
          </a:bodyPr>
          <a:lstStyle/>
          <a:p>
            <a:r>
              <a:rPr lang="en-US" sz="1800" dirty="0" smtClean="0"/>
              <a:t>America – a republic enslaved with lies – a forthcoming research documentary</a:t>
            </a:r>
            <a:endParaRPr lang="en-US" sz="1800" dirty="0"/>
          </a:p>
        </p:txBody>
      </p:sp>
      <p:pic>
        <p:nvPicPr>
          <p:cNvPr id="8" name="Content Placeholder 7" descr="Title-Page.png"/>
          <p:cNvPicPr>
            <a:picLocks noGrp="1" noChangeAspect="1"/>
          </p:cNvPicPr>
          <p:nvPr>
            <p:ph sz="half" idx="1"/>
          </p:nvPr>
        </p:nvPicPr>
        <p:blipFill>
          <a:blip r:embed="rId2" cstate="print"/>
          <a:stretch>
            <a:fillRect/>
          </a:stretch>
        </p:blipFill>
        <p:spPr>
          <a:xfrm>
            <a:off x="304799" y="1676400"/>
            <a:ext cx="5268235" cy="3922365"/>
          </a:xfrm>
        </p:spPr>
      </p:pic>
      <p:sp>
        <p:nvSpPr>
          <p:cNvPr id="4" name="Content Placeholder 3"/>
          <p:cNvSpPr>
            <a:spLocks noGrp="1"/>
          </p:cNvSpPr>
          <p:nvPr>
            <p:ph sz="half" idx="2"/>
          </p:nvPr>
        </p:nvSpPr>
        <p:spPr>
          <a:xfrm>
            <a:off x="5715000" y="1219200"/>
            <a:ext cx="3276600" cy="4724400"/>
          </a:xfrm>
        </p:spPr>
        <p:txBody>
          <a:bodyPr>
            <a:normAutofit fontScale="92500" lnSpcReduction="10000"/>
          </a:bodyPr>
          <a:lstStyle/>
          <a:p>
            <a:pPr>
              <a:spcBef>
                <a:spcPts val="600"/>
              </a:spcBef>
              <a:buClrTx/>
              <a:buSzPct val="95000"/>
              <a:buFont typeface="+mj-lt"/>
              <a:buAutoNum type="arabicParenR"/>
            </a:pPr>
            <a:r>
              <a:rPr lang="en-US" sz="1400" dirty="0" smtClean="0"/>
              <a:t>The following  7 slides are extracted from a 200 slide forthcoming PowerPoint presentation which has been in work for a shy year.</a:t>
            </a:r>
          </a:p>
          <a:p>
            <a:pPr>
              <a:spcBef>
                <a:spcPts val="600"/>
              </a:spcBef>
              <a:buClrTx/>
              <a:buSzPct val="95000"/>
              <a:buFont typeface="+mj-lt"/>
              <a:buAutoNum type="arabicParenR"/>
            </a:pPr>
            <a:r>
              <a:rPr lang="en-US" sz="1400" dirty="0" smtClean="0"/>
              <a:t>No direct or indirect tax taking is necessary or legitimate in a true and honest free limited Republic.  How can this be, you may ask?</a:t>
            </a:r>
          </a:p>
          <a:p>
            <a:pPr>
              <a:spcBef>
                <a:spcPts val="600"/>
              </a:spcBef>
              <a:buClrTx/>
              <a:buSzPct val="95000"/>
              <a:buFont typeface="+mj-lt"/>
              <a:buAutoNum type="arabicParenR"/>
            </a:pPr>
            <a:r>
              <a:rPr lang="en-US" sz="1400" dirty="0" smtClean="0"/>
              <a:t>The following slides will give you a clue of the massive lies we believe  in which are fed to us by the global to local state created municipal monopoly monarchy  invented by sick minds  which offer up torturous over controlling  systems of fear based  “problem – reaction – solution” which are ideological fly traps which have no place in a free limited republic.</a:t>
            </a:r>
          </a:p>
          <a:p>
            <a:pPr>
              <a:spcBef>
                <a:spcPts val="600"/>
              </a:spcBef>
              <a:buClrTx/>
              <a:buSzPct val="95000"/>
              <a:buFont typeface="+mj-lt"/>
              <a:buAutoNum type="arabicParenR"/>
            </a:pPr>
            <a:r>
              <a:rPr lang="en-US" sz="1400" dirty="0" smtClean="0"/>
              <a:t>After you digest this forthcoming  documentary,  your consciousness and eyes will become wide open expanding your belief system such that it will not limit you again, into the political cesspools of lies.</a:t>
            </a:r>
          </a:p>
          <a:p>
            <a:pPr>
              <a:spcBef>
                <a:spcPts val="600"/>
              </a:spcBef>
              <a:buClrTx/>
              <a:buSzPct val="95000"/>
              <a:buFont typeface="+mj-lt"/>
              <a:buAutoNum type="arabicParenR"/>
            </a:pPr>
            <a:endParaRPr lang="en-US" sz="1400" dirty="0" smtClean="0"/>
          </a:p>
          <a:p>
            <a:pPr>
              <a:buClrTx/>
              <a:buSzPct val="95000"/>
              <a:buFont typeface="Wingdings" pitchFamily="2" charset="2"/>
              <a:buChar char="ü"/>
            </a:pPr>
            <a:endParaRPr lang="en-US" dirty="0"/>
          </a:p>
        </p:txBody>
      </p:sp>
      <p:sp>
        <p:nvSpPr>
          <p:cNvPr id="9" name="Date Placeholder 8"/>
          <p:cNvSpPr>
            <a:spLocks noGrp="1"/>
          </p:cNvSpPr>
          <p:nvPr>
            <p:ph type="dt" sz="half" idx="10"/>
          </p:nvPr>
        </p:nvSpPr>
        <p:spPr/>
        <p:txBody>
          <a:bodyPr/>
          <a:lstStyle/>
          <a:p>
            <a:r>
              <a:rPr lang="en-US" dirty="0" smtClean="0"/>
              <a:t>4/22/2013</a:t>
            </a:r>
            <a:endParaRPr lang="en-US" dirty="0"/>
          </a:p>
        </p:txBody>
      </p:sp>
      <p:sp>
        <p:nvSpPr>
          <p:cNvPr id="10" name="Footer Placeholder 9"/>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800"/>
            <a:ext cx="5337048" cy="609600"/>
          </a:xfrm>
        </p:spPr>
        <p:txBody>
          <a:bodyPr>
            <a:noAutofit/>
          </a:bodyPr>
          <a:lstStyle/>
          <a:p>
            <a:r>
              <a:rPr lang="en-US" sz="1600" dirty="0" smtClean="0"/>
              <a:t>How states fund their lies – part 10</a:t>
            </a:r>
            <a:br>
              <a:rPr lang="en-US" sz="1600" dirty="0" smtClean="0"/>
            </a:br>
            <a:r>
              <a:rPr lang="en-US" sz="1600" dirty="0" smtClean="0"/>
              <a:t>the big picture using countries with similar  gdp</a:t>
            </a:r>
            <a:endParaRPr lang="en-US" sz="1600" dirty="0"/>
          </a:p>
        </p:txBody>
      </p:sp>
      <p:pic>
        <p:nvPicPr>
          <p:cNvPr id="5" name="Picture 4" descr="States-by-Country-Equivalen.jpg">
            <a:hlinkClick r:id="rId2"/>
          </p:cNvPr>
          <p:cNvPicPr>
            <a:picLocks noChangeAspect="1"/>
          </p:cNvPicPr>
          <p:nvPr/>
        </p:nvPicPr>
        <p:blipFill>
          <a:blip r:embed="rId3" cstate="print"/>
          <a:stretch>
            <a:fillRect/>
          </a:stretch>
        </p:blipFill>
        <p:spPr>
          <a:xfrm>
            <a:off x="152400" y="1447800"/>
            <a:ext cx="5486400" cy="3838807"/>
          </a:xfrm>
          <a:prstGeom prst="rect">
            <a:avLst/>
          </a:prstGeom>
        </p:spPr>
      </p:pic>
      <p:sp>
        <p:nvSpPr>
          <p:cNvPr id="7" name="TextBox 6"/>
          <p:cNvSpPr txBox="1"/>
          <p:nvPr/>
        </p:nvSpPr>
        <p:spPr>
          <a:xfrm>
            <a:off x="5791200" y="228600"/>
            <a:ext cx="3200400" cy="6106800"/>
          </a:xfrm>
          <a:prstGeom prst="rect">
            <a:avLst/>
          </a:prstGeom>
          <a:solidFill>
            <a:schemeClr val="bg1"/>
          </a:solidFill>
          <a:ln w="19050">
            <a:solidFill>
              <a:schemeClr val="tx1"/>
            </a:solidFill>
          </a:ln>
        </p:spPr>
        <p:txBody>
          <a:bodyPr wrap="square" rtlCol="0">
            <a:spAutoFit/>
          </a:bodyPr>
          <a:lstStyle/>
          <a:p>
            <a:pPr marL="182880" indent="-182880">
              <a:lnSpc>
                <a:spcPts val="1100"/>
              </a:lnSpc>
              <a:spcBef>
                <a:spcPts val="200"/>
              </a:spcBef>
              <a:buFont typeface="+mj-lt"/>
              <a:buAutoNum type="arabicPeriod"/>
            </a:pPr>
            <a:r>
              <a:rPr lang="en-US" sz="1200" dirty="0" smtClean="0"/>
              <a:t>This is how the globalist and central banksters think of each American state.</a:t>
            </a:r>
          </a:p>
          <a:p>
            <a:pPr marL="182880" indent="-182880">
              <a:lnSpc>
                <a:spcPts val="1100"/>
              </a:lnSpc>
              <a:spcBef>
                <a:spcPts val="200"/>
              </a:spcBef>
              <a:buFont typeface="+mj-lt"/>
              <a:buAutoNum type="arabicPeriod"/>
            </a:pPr>
            <a:r>
              <a:rPr lang="en-US" sz="1200" dirty="0" smtClean="0"/>
              <a:t>Whatever state  you are in, is equivalent to a world country in wealth. The international corporations and banksters invest their fortunes to take your labor and property using the NGO’s and states and their municipal corporations.. </a:t>
            </a:r>
          </a:p>
          <a:p>
            <a:pPr marL="182880" indent="-182880">
              <a:lnSpc>
                <a:spcPts val="1100"/>
              </a:lnSpc>
              <a:spcBef>
                <a:spcPts val="200"/>
              </a:spcBef>
              <a:buFont typeface="+mj-lt"/>
              <a:buAutoNum type="arabicPeriod"/>
            </a:pPr>
            <a:r>
              <a:rPr lang="en-US" sz="1200" dirty="0" smtClean="0"/>
              <a:t>There are hundreds of  counties larger and near equal to these states with similar GDP plus scores of cites.</a:t>
            </a:r>
          </a:p>
          <a:p>
            <a:pPr marL="182880" indent="-182880">
              <a:lnSpc>
                <a:spcPts val="1100"/>
              </a:lnSpc>
              <a:spcBef>
                <a:spcPts val="200"/>
              </a:spcBef>
              <a:buFont typeface="+mj-lt"/>
              <a:buAutoNum type="arabicPeriod"/>
            </a:pPr>
            <a:r>
              <a:rPr lang="en-US" sz="1200" dirty="0" smtClean="0"/>
              <a:t>The states and their constitutional mutant county and city municipal corporations were originally intended to be simple utility sharing of basic services by free to minimize such cost. </a:t>
            </a:r>
          </a:p>
          <a:p>
            <a:pPr marL="182880" indent="-182880">
              <a:lnSpc>
                <a:spcPts val="1100"/>
              </a:lnSpc>
              <a:spcBef>
                <a:spcPts val="200"/>
              </a:spcBef>
              <a:buFont typeface="+mj-lt"/>
              <a:buAutoNum type="arabicPeriod"/>
            </a:pPr>
            <a:r>
              <a:rPr lang="en-US" sz="1200" dirty="0" smtClean="0"/>
              <a:t>The original community utility function of sharing BASIC AND LIMITED infrastructure service reinvented themselves into a predatory local to global alliance USING  AND REDEFINING FORCE.</a:t>
            </a:r>
          </a:p>
          <a:p>
            <a:pPr marL="182880" indent="-182880">
              <a:lnSpc>
                <a:spcPts val="1100"/>
              </a:lnSpc>
              <a:spcBef>
                <a:spcPts val="200"/>
              </a:spcBef>
              <a:buFont typeface="+mj-lt"/>
              <a:buAutoNum type="arabicPeriod"/>
            </a:pPr>
            <a:r>
              <a:rPr lang="en-US" sz="1200" dirty="0" smtClean="0"/>
              <a:t>This business model is a combination of a monarchy and a private corporation.</a:t>
            </a:r>
          </a:p>
          <a:p>
            <a:pPr marL="182880" indent="-182880">
              <a:lnSpc>
                <a:spcPts val="1100"/>
              </a:lnSpc>
              <a:spcBef>
                <a:spcPts val="200"/>
              </a:spcBef>
              <a:buFont typeface="+mj-lt"/>
              <a:buAutoNum type="arabicPeriod"/>
            </a:pPr>
            <a:r>
              <a:rPr lang="en-US" sz="1200" dirty="0" smtClean="0"/>
              <a:t>This is a self protecting, predatory and extremely aggressive mutation of the dark side of both models.</a:t>
            </a:r>
          </a:p>
          <a:p>
            <a:pPr marL="182880" indent="-182880">
              <a:lnSpc>
                <a:spcPts val="1100"/>
              </a:lnSpc>
              <a:spcBef>
                <a:spcPts val="200"/>
              </a:spcBef>
              <a:buFont typeface="+mj-lt"/>
              <a:buAutoNum type="arabicPeriod"/>
            </a:pPr>
            <a:r>
              <a:rPr lang="en-US" sz="1200" dirty="0" smtClean="0"/>
              <a:t>These pathological lying predatory monopolies would never be allowed in the private sector  let alone in the public sector of a true and honest Free Choice Republic.</a:t>
            </a:r>
          </a:p>
          <a:p>
            <a:pPr marL="182880" indent="-182880">
              <a:lnSpc>
                <a:spcPts val="1100"/>
              </a:lnSpc>
              <a:spcBef>
                <a:spcPts val="200"/>
              </a:spcBef>
              <a:buFont typeface="+mj-lt"/>
              <a:buAutoNum type="arabicPeriod"/>
            </a:pPr>
            <a:r>
              <a:rPr lang="en-US" sz="1200" dirty="0" smtClean="0"/>
              <a:t>Before the state sovereign and free Citizen would tell his local community utility how many toilets and appliances he had in his house or shop and they would set him up.  If the Citizen did not like the cost or the service he would go else where or drill a well, i.e. he had choices for basic services.</a:t>
            </a:r>
          </a:p>
          <a:p>
            <a:pPr marL="182880" indent="-182880">
              <a:lnSpc>
                <a:spcPts val="1100"/>
              </a:lnSpc>
              <a:spcBef>
                <a:spcPts val="200"/>
              </a:spcBef>
              <a:buFont typeface="+mj-lt"/>
              <a:buAutoNum type="arabicPeriod"/>
            </a:pPr>
            <a:r>
              <a:rPr lang="en-US" sz="1200" dirty="0" smtClean="0"/>
              <a:t>Now the servants believe they can ration and tax and license basic services.  Freedom and liberty are upside down and backwards.</a:t>
            </a:r>
          </a:p>
        </p:txBody>
      </p:sp>
      <p:sp>
        <p:nvSpPr>
          <p:cNvPr id="8" name="Date Placeholder 7"/>
          <p:cNvSpPr>
            <a:spLocks noGrp="1"/>
          </p:cNvSpPr>
          <p:nvPr>
            <p:ph type="dt" sz="half" idx="10"/>
          </p:nvPr>
        </p:nvSpPr>
        <p:spPr/>
        <p:txBody>
          <a:bodyPr/>
          <a:lstStyle/>
          <a:p>
            <a:r>
              <a:rPr lang="en-US" dirty="0" smtClean="0"/>
              <a:t>4/22/2013</a:t>
            </a:r>
            <a:endParaRPr lang="en-US" dirty="0"/>
          </a:p>
        </p:txBody>
      </p:sp>
      <p:sp>
        <p:nvSpPr>
          <p:cNvPr id="9" name="Footer Placeholder 8"/>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28600"/>
            <a:ext cx="4648200" cy="457200"/>
          </a:xfrm>
        </p:spPr>
        <p:txBody>
          <a:bodyPr>
            <a:normAutofit fontScale="90000"/>
          </a:bodyPr>
          <a:lstStyle/>
          <a:p>
            <a:r>
              <a:rPr lang="en-US" sz="1400" dirty="0" smtClean="0"/>
              <a:t>The property tax lies – silent slavery – part 1 of 7 </a:t>
            </a:r>
            <a:br>
              <a:rPr lang="en-US" sz="1400" dirty="0" smtClean="0"/>
            </a:br>
            <a:r>
              <a:rPr lang="en-US" sz="1400" dirty="0" smtClean="0"/>
              <a:t>the beginning of the lies</a:t>
            </a:r>
            <a:endParaRPr lang="en-US" sz="1600" dirty="0"/>
          </a:p>
        </p:txBody>
      </p:sp>
      <p:pic>
        <p:nvPicPr>
          <p:cNvPr id="5" name="Picture 4" descr="Unalineable-Rights-Taken-We.png"/>
          <p:cNvPicPr>
            <a:picLocks noChangeAspect="1"/>
          </p:cNvPicPr>
          <p:nvPr/>
        </p:nvPicPr>
        <p:blipFill>
          <a:blip r:embed="rId2" cstate="print"/>
          <a:stretch>
            <a:fillRect/>
          </a:stretch>
        </p:blipFill>
        <p:spPr>
          <a:xfrm>
            <a:off x="76200" y="762001"/>
            <a:ext cx="6324600" cy="4947242"/>
          </a:xfrm>
          <a:prstGeom prst="rect">
            <a:avLst/>
          </a:prstGeom>
        </p:spPr>
      </p:pic>
      <p:sp>
        <p:nvSpPr>
          <p:cNvPr id="6" name="TextBox 5"/>
          <p:cNvSpPr txBox="1"/>
          <p:nvPr/>
        </p:nvSpPr>
        <p:spPr>
          <a:xfrm>
            <a:off x="6400800" y="276711"/>
            <a:ext cx="2743200" cy="5863144"/>
          </a:xfrm>
          <a:prstGeom prst="rect">
            <a:avLst/>
          </a:prstGeom>
          <a:noFill/>
        </p:spPr>
        <p:txBody>
          <a:bodyPr wrap="square" rtlCol="0">
            <a:spAutoFit/>
          </a:bodyPr>
          <a:lstStyle/>
          <a:p>
            <a:pPr marL="182880" indent="-182880">
              <a:lnSpc>
                <a:spcPts val="1000"/>
              </a:lnSpc>
              <a:spcBef>
                <a:spcPts val="200"/>
              </a:spcBef>
              <a:buAutoNum type="arabicPeriod"/>
            </a:pPr>
            <a:r>
              <a:rPr lang="en-US" sz="1200" dirty="0" smtClean="0">
                <a:latin typeface="Calibri" pitchFamily="34" charset="0"/>
              </a:rPr>
              <a:t>Property taxes go against the sovereignty of the American state Citizen.</a:t>
            </a:r>
          </a:p>
          <a:p>
            <a:pPr marL="182880" indent="-182880">
              <a:lnSpc>
                <a:spcPts val="1000"/>
              </a:lnSpc>
              <a:spcBef>
                <a:spcPts val="200"/>
              </a:spcBef>
              <a:buAutoNum type="arabicPeriod"/>
            </a:pPr>
            <a:r>
              <a:rPr lang="en-US" sz="1200" dirty="0" smtClean="0">
                <a:latin typeface="Calibri" pitchFamily="34" charset="0"/>
              </a:rPr>
              <a:t>Municipal corporations and states  are NOT sovereign.</a:t>
            </a:r>
          </a:p>
          <a:p>
            <a:pPr marL="182880" indent="-182880">
              <a:lnSpc>
                <a:spcPts val="1000"/>
              </a:lnSpc>
              <a:spcBef>
                <a:spcPts val="200"/>
              </a:spcBef>
              <a:buAutoNum type="arabicPeriod"/>
            </a:pPr>
            <a:r>
              <a:rPr lang="en-US" sz="1200" dirty="0" smtClean="0">
                <a:latin typeface="Calibri" pitchFamily="34" charset="0"/>
              </a:rPr>
              <a:t>Property taxes go against  68 individual unalienable rights.</a:t>
            </a:r>
          </a:p>
          <a:p>
            <a:pPr marL="182880" indent="-182880">
              <a:lnSpc>
                <a:spcPts val="1000"/>
              </a:lnSpc>
              <a:spcBef>
                <a:spcPts val="200"/>
              </a:spcBef>
              <a:buClrTx/>
              <a:buFont typeface="+mj-lt"/>
              <a:buAutoNum type="arabicPeriod"/>
            </a:pPr>
            <a:r>
              <a:rPr lang="en-US" sz="1200" dirty="0" smtClean="0">
                <a:latin typeface="Calibri" pitchFamily="34" charset="0"/>
              </a:rPr>
              <a:t> Property taxes go against the allodial rights conveyed to the state Citizens after the American Revolution as well as treaty acquisitions of land from England, Spain and France conveying allodial rights.</a:t>
            </a:r>
          </a:p>
          <a:p>
            <a:pPr marL="228600" lvl="1" indent="-228600">
              <a:lnSpc>
                <a:spcPts val="1000"/>
              </a:lnSpc>
              <a:spcBef>
                <a:spcPts val="200"/>
              </a:spcBef>
              <a:buClrTx/>
              <a:buSzPct val="90000"/>
              <a:buFont typeface="+mj-lt"/>
              <a:buAutoNum type="alphaLcParenR"/>
            </a:pPr>
            <a:r>
              <a:rPr lang="en-US" sz="1100" dirty="0" smtClean="0">
                <a:latin typeface="Calibri" pitchFamily="34" charset="0"/>
                <a:hlinkClick r:id="rId3"/>
              </a:rPr>
              <a:t>http://www.freedomforallseasons.org/FreedomToOwnLandWithAllodialRights.dwt.asp</a:t>
            </a:r>
            <a:endParaRPr lang="en-US" sz="1100" dirty="0" smtClean="0">
              <a:latin typeface="Calibri" pitchFamily="34" charset="0"/>
            </a:endParaRPr>
          </a:p>
          <a:p>
            <a:pPr marL="182880" indent="-182880">
              <a:lnSpc>
                <a:spcPts val="1000"/>
              </a:lnSpc>
              <a:spcBef>
                <a:spcPts val="200"/>
              </a:spcBef>
              <a:buClrTx/>
              <a:buFont typeface="+mj-lt"/>
              <a:buAutoNum type="arabicPeriod"/>
            </a:pPr>
            <a:r>
              <a:rPr lang="en-US" sz="1200" dirty="0" smtClean="0">
                <a:latin typeface="Calibri" pitchFamily="34" charset="0"/>
              </a:rPr>
              <a:t>Property taxes go against the Laws of Nature and Nature’s God (LONANG)</a:t>
            </a:r>
          </a:p>
          <a:p>
            <a:pPr marL="182880" indent="-182880">
              <a:lnSpc>
                <a:spcPts val="1000"/>
              </a:lnSpc>
              <a:spcBef>
                <a:spcPts val="200"/>
              </a:spcBef>
              <a:buClrTx/>
              <a:buFont typeface="+mj-lt"/>
              <a:buAutoNum type="arabicPeriod"/>
            </a:pPr>
            <a:r>
              <a:rPr lang="en-US" sz="1200" dirty="0" smtClean="0">
                <a:latin typeface="Calibri" pitchFamily="34" charset="0"/>
              </a:rPr>
              <a:t>Property taxes go against  what the Declaration of Independence condemned.</a:t>
            </a:r>
          </a:p>
          <a:p>
            <a:pPr marL="182880" indent="-182880">
              <a:lnSpc>
                <a:spcPts val="1000"/>
              </a:lnSpc>
              <a:spcBef>
                <a:spcPts val="200"/>
              </a:spcBef>
              <a:buClrTx/>
              <a:buFont typeface="+mj-lt"/>
              <a:buAutoNum type="arabicPeriod"/>
            </a:pPr>
            <a:r>
              <a:rPr lang="en-US" sz="1200" dirty="0" smtClean="0">
                <a:latin typeface="Calibri" pitchFamily="34" charset="0"/>
              </a:rPr>
              <a:t>Property taxes go against the spirit &amp; success of the American Revolution I and the Bill of Rights.</a:t>
            </a:r>
            <a:br>
              <a:rPr lang="en-US" sz="1200" dirty="0" smtClean="0">
                <a:latin typeface="Calibri" pitchFamily="34" charset="0"/>
              </a:rPr>
            </a:br>
            <a:endParaRPr lang="en-US" sz="1200" dirty="0" smtClean="0">
              <a:latin typeface="Calibri" pitchFamily="34" charset="0"/>
            </a:endParaRPr>
          </a:p>
          <a:p>
            <a:pPr marL="182880" indent="-182880">
              <a:lnSpc>
                <a:spcPts val="1000"/>
              </a:lnSpc>
              <a:spcBef>
                <a:spcPts val="200"/>
              </a:spcBef>
              <a:buClrTx/>
              <a:buFont typeface="+mj-lt"/>
              <a:buAutoNum type="arabicPeriod"/>
            </a:pPr>
            <a:r>
              <a:rPr lang="en-US" sz="1200" dirty="0" smtClean="0">
                <a:latin typeface="Calibri" pitchFamily="34" charset="0"/>
              </a:rPr>
              <a:t>Property taxes are not apportioned evenly assuming constitutions can be used to take birthrights, which they can’t.</a:t>
            </a:r>
          </a:p>
          <a:p>
            <a:pPr marL="182880" indent="-182880">
              <a:lnSpc>
                <a:spcPts val="1000"/>
              </a:lnSpc>
              <a:spcBef>
                <a:spcPts val="200"/>
              </a:spcBef>
              <a:buClrTx/>
              <a:buFont typeface="+mj-lt"/>
              <a:buAutoNum type="arabicPeriod"/>
            </a:pPr>
            <a:r>
              <a:rPr lang="en-US" sz="1200" dirty="0" smtClean="0">
                <a:latin typeface="Calibri" pitchFamily="34" charset="0"/>
              </a:rPr>
              <a:t>Property tax taking cannot be legitimatized by the U.S. or state constitutions, because these are  corporate bylaws </a:t>
            </a:r>
            <a:r>
              <a:rPr lang="en-US" sz="1200" u="sng" dirty="0" smtClean="0">
                <a:latin typeface="Calibri" pitchFamily="34" charset="0"/>
              </a:rPr>
              <a:t>limiting</a:t>
            </a:r>
            <a:r>
              <a:rPr lang="en-US" sz="1200" dirty="0" smtClean="0">
                <a:latin typeface="Calibri" pitchFamily="34" charset="0"/>
              </a:rPr>
              <a:t> public and private corporations NOT giving them power over the state Citizens. </a:t>
            </a:r>
          </a:p>
          <a:p>
            <a:pPr marL="182880" indent="-182880">
              <a:lnSpc>
                <a:spcPts val="1000"/>
              </a:lnSpc>
              <a:spcBef>
                <a:spcPts val="200"/>
              </a:spcBef>
              <a:buClrTx/>
              <a:buFont typeface="+mj-lt"/>
              <a:buAutoNum type="arabicPeriod"/>
            </a:pPr>
            <a:r>
              <a:rPr lang="en-US" sz="1200" dirty="0" smtClean="0">
                <a:latin typeface="Calibri" pitchFamily="34" charset="0"/>
              </a:rPr>
              <a:t>Property taxes are used to take more private property not protect it. Rosa Korie found this out and wrote a book about it and is on a speaking tour waking up fellow  Americans - </a:t>
            </a:r>
            <a:r>
              <a:rPr lang="en-US" sz="1200" dirty="0" smtClean="0">
                <a:latin typeface="Calibri" pitchFamily="34" charset="0"/>
                <a:hlinkClick r:id="rId4"/>
              </a:rPr>
              <a:t>http://www.postsustainabilityinstitute.org/board-of-directors.html</a:t>
            </a:r>
            <a:endParaRPr lang="en-US" sz="1200" dirty="0" smtClean="0">
              <a:latin typeface="Calibri" pitchFamily="34" charset="0"/>
            </a:endParaRPr>
          </a:p>
        </p:txBody>
      </p:sp>
      <p:sp>
        <p:nvSpPr>
          <p:cNvPr id="7" name="Horizontal Scroll 6"/>
          <p:cNvSpPr/>
          <p:nvPr/>
        </p:nvSpPr>
        <p:spPr>
          <a:xfrm>
            <a:off x="1752600" y="5562600"/>
            <a:ext cx="4343400" cy="1033272"/>
          </a:xfrm>
          <a:prstGeom prst="horizont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00"/>
              </a:lnSpc>
              <a:buClrTx/>
            </a:pPr>
            <a:r>
              <a:rPr lang="en-US" sz="1200" dirty="0" smtClean="0">
                <a:solidFill>
                  <a:schemeClr val="tx1"/>
                </a:solidFill>
                <a:latin typeface="Calibri" pitchFamily="34" charset="0"/>
              </a:rPr>
              <a:t>“The  {</a:t>
            </a:r>
            <a:r>
              <a:rPr lang="en-US" sz="1400" dirty="0" smtClean="0">
                <a:solidFill>
                  <a:schemeClr val="tx1"/>
                </a:solidFill>
                <a:latin typeface="Calibri" pitchFamily="34" charset="0"/>
              </a:rPr>
              <a:t>U.S} Constitution</a:t>
            </a:r>
            <a:r>
              <a:rPr lang="en-US" sz="1200" dirty="0" smtClean="0">
                <a:solidFill>
                  <a:schemeClr val="tx1"/>
                </a:solidFill>
                <a:latin typeface="Calibri" pitchFamily="34" charset="0"/>
              </a:rPr>
              <a:t> {and state constitutions} is not an instrument for the government to restrain the people, it is an instrument for the people to restrain the government.”    </a:t>
            </a:r>
          </a:p>
          <a:p>
            <a:pPr marL="182880" indent="-182880">
              <a:lnSpc>
                <a:spcPts val="1100"/>
              </a:lnSpc>
              <a:buClrTx/>
            </a:pPr>
            <a:r>
              <a:rPr lang="en-US" sz="1200" dirty="0" smtClean="0">
                <a:solidFill>
                  <a:schemeClr val="tx1"/>
                </a:solidFill>
                <a:latin typeface="Calibri" pitchFamily="34" charset="0"/>
              </a:rPr>
              <a:t>Patrick Henry</a:t>
            </a:r>
            <a:endParaRPr lang="en-US" sz="1200" dirty="0">
              <a:solidFill>
                <a:schemeClr val="tx1"/>
              </a:solidFill>
              <a:latin typeface="Calibri" pitchFamily="34" charset="0"/>
            </a:endParaRPr>
          </a:p>
        </p:txBody>
      </p:sp>
      <p:sp>
        <p:nvSpPr>
          <p:cNvPr id="8" name="Date Placeholder 7"/>
          <p:cNvSpPr>
            <a:spLocks noGrp="1"/>
          </p:cNvSpPr>
          <p:nvPr>
            <p:ph type="dt" sz="half" idx="10"/>
          </p:nvPr>
        </p:nvSpPr>
        <p:spPr/>
        <p:txBody>
          <a:bodyPr/>
          <a:lstStyle/>
          <a:p>
            <a:r>
              <a:rPr lang="en-US" dirty="0" smtClean="0"/>
              <a:t>4/22/2013</a:t>
            </a:r>
            <a:endParaRPr lang="en-US" dirty="0"/>
          </a:p>
        </p:txBody>
      </p:sp>
      <p:sp>
        <p:nvSpPr>
          <p:cNvPr id="9" name="Footer Placeholder 8"/>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228600"/>
            <a:ext cx="3810000" cy="533400"/>
          </a:xfrm>
        </p:spPr>
        <p:txBody>
          <a:bodyPr>
            <a:noAutofit/>
          </a:bodyPr>
          <a:lstStyle/>
          <a:p>
            <a:r>
              <a:rPr lang="en-US" sz="1600" dirty="0" smtClean="0"/>
              <a:t>The property tax lies – part 2 0f 7  </a:t>
            </a:r>
            <a:endParaRPr lang="en-US" sz="1600" dirty="0"/>
          </a:p>
        </p:txBody>
      </p:sp>
      <p:sp>
        <p:nvSpPr>
          <p:cNvPr id="4" name="Content Placeholder 3"/>
          <p:cNvSpPr>
            <a:spLocks noGrp="1"/>
          </p:cNvSpPr>
          <p:nvPr>
            <p:ph sz="half" idx="4294967295"/>
          </p:nvPr>
        </p:nvSpPr>
        <p:spPr>
          <a:xfrm>
            <a:off x="152400" y="914400"/>
            <a:ext cx="8686800" cy="5410200"/>
          </a:xfrm>
        </p:spPr>
        <p:txBody>
          <a:bodyPr numCol="3">
            <a:normAutofit/>
          </a:bodyPr>
          <a:lstStyle/>
          <a:p>
            <a:pPr marL="228600" indent="-228600">
              <a:lnSpc>
                <a:spcPts val="1100"/>
              </a:lnSpc>
              <a:buClrTx/>
              <a:buSzPct val="80000"/>
              <a:buNone/>
            </a:pPr>
            <a:r>
              <a:rPr lang="en-US" sz="1100" dirty="0" smtClean="0">
                <a:latin typeface="Calibri" pitchFamily="34" charset="0"/>
              </a:rPr>
              <a:t>1)	Three state  high courts have ruled property taxes unconstitutional to their state constitution because they are not uniform, see </a:t>
            </a:r>
            <a:r>
              <a:rPr lang="en-US" sz="1100" b="1" dirty="0" smtClean="0">
                <a:latin typeface="Calibri" pitchFamily="34" charset="0"/>
              </a:rPr>
              <a:t>Other News #11</a:t>
            </a:r>
            <a:r>
              <a:rPr lang="en-US" sz="1100" dirty="0" smtClean="0">
                <a:latin typeface="Calibri" pitchFamily="34" charset="0"/>
              </a:rPr>
              <a:t> following.</a:t>
            </a:r>
          </a:p>
          <a:p>
            <a:pPr marL="228600" indent="-228600">
              <a:lnSpc>
                <a:spcPts val="1200"/>
              </a:lnSpc>
              <a:buClrTx/>
              <a:buNone/>
            </a:pPr>
            <a:r>
              <a:rPr lang="en-US" sz="1100" dirty="0" smtClean="0">
                <a:latin typeface="Calibri" pitchFamily="34" charset="0"/>
              </a:rPr>
              <a:t>2)	</a:t>
            </a:r>
            <a:r>
              <a:rPr lang="en-US" sz="1100" dirty="0" smtClean="0">
                <a:latin typeface="Calibri" pitchFamily="34" charset="0"/>
                <a:hlinkClick r:id="rId2"/>
              </a:rPr>
              <a:t>Uncertainties of the Income  {some courts ruling  income is property} Tax” by Larry Becraft, a 12 page report </a:t>
            </a:r>
            <a:r>
              <a:rPr lang="en-US" sz="1100" dirty="0" smtClean="0">
                <a:latin typeface="Calibri" pitchFamily="34" charset="0"/>
              </a:rPr>
              <a:t>referencing 116 court cases ranging from states, federal circuit courts and supreme courts proving the hypocrisy of their conflicting rulings on all aspects of the growing unclear tax laws and codes including basic definitions of “property”, “income” and the “duty to file”.</a:t>
            </a:r>
          </a:p>
          <a:p>
            <a:pPr marL="228600" indent="-228600">
              <a:lnSpc>
                <a:spcPts val="1200"/>
              </a:lnSpc>
              <a:buClrTx/>
              <a:buNone/>
            </a:pPr>
            <a:r>
              <a:rPr lang="en-US" sz="1100" dirty="0" smtClean="0">
                <a:latin typeface="Calibri" pitchFamily="34" charset="0"/>
              </a:rPr>
              <a:t>3)</a:t>
            </a:r>
            <a:r>
              <a:rPr lang="en-US" sz="1100" b="1" dirty="0" smtClean="0">
                <a:latin typeface="Calibri" pitchFamily="34" charset="0"/>
              </a:rPr>
              <a:t>	“It is settled that when the law is vague or highly debatable, a defendant…actually or imputably…lacks the requisite intent to violate it.”  United States v. Critzer, 498 F.2d 1162 (4</a:t>
            </a:r>
            <a:r>
              <a:rPr lang="en-US" sz="1100" b="1" baseline="30000" dirty="0" smtClean="0">
                <a:latin typeface="Calibri" pitchFamily="34" charset="0"/>
              </a:rPr>
              <a:t>th</a:t>
            </a:r>
            <a:r>
              <a:rPr lang="en-US" sz="1100" b="1" dirty="0" smtClean="0">
                <a:latin typeface="Calibri" pitchFamily="34" charset="0"/>
              </a:rPr>
              <a:t> Cir. 1974)    </a:t>
            </a:r>
          </a:p>
          <a:p>
            <a:pPr marL="228600" indent="-228600">
              <a:lnSpc>
                <a:spcPts val="1100"/>
              </a:lnSpc>
              <a:buClrTx/>
              <a:buNone/>
            </a:pPr>
            <a:r>
              <a:rPr lang="en-US" sz="1200" b="1" dirty="0" smtClean="0">
                <a:latin typeface="Calibri" pitchFamily="34" charset="0"/>
              </a:rPr>
              <a:t>Other News Against Property Tax Taking</a:t>
            </a:r>
          </a:p>
          <a:p>
            <a:pPr marL="228600" indent="-228600">
              <a:lnSpc>
                <a:spcPts val="1100"/>
              </a:lnSpc>
              <a:buClrTx/>
              <a:buSzPct val="80000"/>
              <a:buFont typeface="+mj-lt"/>
              <a:buAutoNum type="arabicPeriod"/>
            </a:pPr>
            <a:r>
              <a:rPr lang="en-US" sz="1100" dirty="0" smtClean="0">
                <a:latin typeface="Calibri" pitchFamily="34" charset="0"/>
                <a:hlinkClick r:id="rId3"/>
              </a:rPr>
              <a:t>Link here to view actions repealing property tax in America </a:t>
            </a:r>
            <a:endParaRPr lang="en-US" sz="1100" dirty="0" smtClean="0">
              <a:latin typeface="Calibri" pitchFamily="34" charset="0"/>
            </a:endParaRPr>
          </a:p>
          <a:p>
            <a:pPr marL="228600" indent="-228600">
              <a:lnSpc>
                <a:spcPts val="1100"/>
              </a:lnSpc>
              <a:buClrTx/>
              <a:buSzPct val="80000"/>
              <a:buFont typeface="+mj-lt"/>
              <a:buAutoNum type="arabicPeriod"/>
            </a:pPr>
            <a:r>
              <a:rPr lang="en-US" sz="1100" dirty="0" smtClean="0">
                <a:latin typeface="Calibri" pitchFamily="34" charset="0"/>
                <a:hlinkClick r:id="rId4" action="ppaction://hlinkfile"/>
              </a:rPr>
              <a:t>Other States Joining Florida in revolt against rising property taxes</a:t>
            </a:r>
            <a:endParaRPr lang="en-US" sz="1100" dirty="0" smtClean="0">
              <a:latin typeface="Calibri" pitchFamily="34" charset="0"/>
            </a:endParaRPr>
          </a:p>
          <a:p>
            <a:pPr marL="228600" indent="-228600">
              <a:lnSpc>
                <a:spcPts val="1100"/>
              </a:lnSpc>
              <a:buClrTx/>
              <a:buSzPct val="80000"/>
              <a:buFont typeface="+mj-lt"/>
              <a:buAutoNum type="arabicPeriod"/>
            </a:pPr>
            <a:r>
              <a:rPr lang="en-US" sz="1100" dirty="0" smtClean="0">
                <a:latin typeface="Calibri" pitchFamily="34" charset="0"/>
                <a:hlinkClick r:id="rId5" action="ppaction://hlinkfile"/>
              </a:rPr>
              <a:t>Pennsylvania Property Tax Assessments Unconstitutional</a:t>
            </a:r>
            <a:endParaRPr lang="en-US" sz="1100" dirty="0" smtClean="0">
              <a:latin typeface="Calibri" pitchFamily="34" charset="0"/>
            </a:endParaRPr>
          </a:p>
          <a:p>
            <a:pPr marL="228600" indent="-228600">
              <a:lnSpc>
                <a:spcPts val="1100"/>
              </a:lnSpc>
              <a:buClrTx/>
              <a:buSzPct val="80000"/>
              <a:buFont typeface="+mj-lt"/>
              <a:buAutoNum type="arabicPeriod"/>
            </a:pPr>
            <a:r>
              <a:rPr lang="en-US" sz="1100" dirty="0" smtClean="0">
                <a:latin typeface="Calibri" pitchFamily="34" charset="0"/>
                <a:hlinkClick r:id="rId6" action="ppaction://hlinkfile"/>
              </a:rPr>
              <a:t>Property tax assessment law ruled unconstitutional by Oklahoma</a:t>
            </a:r>
            <a:endParaRPr lang="en-US" sz="1100" dirty="0" smtClean="0">
              <a:latin typeface="Calibri" pitchFamily="34" charset="0"/>
            </a:endParaRPr>
          </a:p>
          <a:p>
            <a:pPr marL="228600" indent="-228600">
              <a:lnSpc>
                <a:spcPts val="1100"/>
              </a:lnSpc>
              <a:buClrTx/>
              <a:buSzPct val="80000"/>
              <a:buFont typeface="+mj-lt"/>
              <a:buAutoNum type="arabicPeriod"/>
            </a:pPr>
            <a:r>
              <a:rPr lang="en-US" sz="1100" dirty="0" smtClean="0">
                <a:latin typeface="Calibri" pitchFamily="34" charset="0"/>
                <a:hlinkClick r:id="rId7" action="ppaction://hlinkfile"/>
              </a:rPr>
              <a:t>Property Taxes &amp; The Slide Of America Into Socialism</a:t>
            </a:r>
            <a:endParaRPr lang="en-US" sz="1100" dirty="0" smtClean="0">
              <a:latin typeface="Calibri" pitchFamily="34" charset="0"/>
            </a:endParaRPr>
          </a:p>
          <a:p>
            <a:pPr marL="228600" indent="-228600">
              <a:lnSpc>
                <a:spcPts val="1100"/>
              </a:lnSpc>
              <a:buClrTx/>
              <a:buSzPct val="80000"/>
              <a:buFont typeface="+mj-lt"/>
              <a:buAutoNum type="arabicPeriod"/>
            </a:pPr>
            <a:r>
              <a:rPr lang="en-US" sz="1100" dirty="0" smtClean="0">
                <a:latin typeface="Calibri" pitchFamily="34" charset="0"/>
                <a:hlinkClick r:id="rId8" action="ppaction://hlinkfile"/>
              </a:rPr>
              <a:t>Property Taxes on the Rise Across America</a:t>
            </a:r>
            <a:endParaRPr lang="en-US" sz="1100" dirty="0" smtClean="0">
              <a:latin typeface="Calibri" pitchFamily="34" charset="0"/>
            </a:endParaRPr>
          </a:p>
          <a:p>
            <a:pPr marL="228600" indent="-228600">
              <a:lnSpc>
                <a:spcPts val="1100"/>
              </a:lnSpc>
              <a:buClrTx/>
              <a:buSzPct val="80000"/>
              <a:buFont typeface="+mj-lt"/>
              <a:buAutoNum type="arabicPeriod"/>
            </a:pPr>
            <a:r>
              <a:rPr lang="en-US" sz="1100" dirty="0" smtClean="0">
                <a:latin typeface="Calibri" pitchFamily="34" charset="0"/>
                <a:hlinkClick r:id="rId9" action="ppaction://hlinkfile"/>
              </a:rPr>
              <a:t>Repeal of Property Tax Progress in Indiana</a:t>
            </a:r>
            <a:endParaRPr lang="en-US" sz="1100" dirty="0" smtClean="0">
              <a:latin typeface="Calibri" pitchFamily="34" charset="0"/>
            </a:endParaRPr>
          </a:p>
          <a:p>
            <a:pPr marL="228600" indent="-228600">
              <a:lnSpc>
                <a:spcPts val="1100"/>
              </a:lnSpc>
              <a:buClrTx/>
              <a:buSzPct val="80000"/>
              <a:buFont typeface="+mj-lt"/>
              <a:buAutoNum type="arabicPeriod"/>
            </a:pPr>
            <a:r>
              <a:rPr lang="en-US" sz="1100" dirty="0" smtClean="0">
                <a:latin typeface="Calibri" pitchFamily="34" charset="0"/>
                <a:hlinkClick r:id="rId10" action="ppaction://hlinkfile"/>
              </a:rPr>
              <a:t>Repeal Property Taxes</a:t>
            </a:r>
            <a:endParaRPr lang="en-US" sz="1100" dirty="0" smtClean="0">
              <a:latin typeface="Calibri" pitchFamily="34" charset="0"/>
            </a:endParaRPr>
          </a:p>
          <a:p>
            <a:pPr marL="228600" indent="-228600">
              <a:lnSpc>
                <a:spcPts val="1100"/>
              </a:lnSpc>
              <a:buClrTx/>
              <a:buSzPct val="80000"/>
              <a:buFont typeface="+mj-lt"/>
              <a:buAutoNum type="arabicPeriod"/>
            </a:pPr>
            <a:r>
              <a:rPr lang="en-US" sz="1100" dirty="0" smtClean="0">
                <a:latin typeface="Calibri" pitchFamily="34" charset="0"/>
                <a:hlinkClick r:id="rId11" action="ppaction://hlinkfile"/>
              </a:rPr>
              <a:t>Rights Come From God &amp; Cannot Be Taken or Taxed – Privileges Come From Man &amp; May Be - Learn How Traps are Set To Take Our Private Property.htm</a:t>
            </a:r>
            <a:endParaRPr lang="en-US" sz="1100" dirty="0" smtClean="0">
              <a:latin typeface="Calibri" pitchFamily="34" charset="0"/>
            </a:endParaRPr>
          </a:p>
          <a:p>
            <a:pPr marL="228600" indent="-228600">
              <a:lnSpc>
                <a:spcPts val="1100"/>
              </a:lnSpc>
              <a:buClrTx/>
              <a:buSzPct val="80000"/>
              <a:buFont typeface="+mj-lt"/>
              <a:buAutoNum type="arabicPeriod"/>
            </a:pPr>
            <a:r>
              <a:rPr lang="en-US" sz="1100" dirty="0" smtClean="0">
                <a:latin typeface="Calibri" pitchFamily="34" charset="0"/>
                <a:hlinkClick r:id="rId12" action="ppaction://hlinkfile"/>
              </a:rPr>
              <a:t>The Final Solution to Property Tax - landpatents-allodial_title</a:t>
            </a:r>
            <a:endParaRPr lang="en-US" sz="1100" dirty="0" smtClean="0">
              <a:latin typeface="Calibri" pitchFamily="34" charset="0"/>
            </a:endParaRPr>
          </a:p>
          <a:p>
            <a:pPr marL="228600" indent="-228600">
              <a:lnSpc>
                <a:spcPts val="1100"/>
              </a:lnSpc>
              <a:buClrTx/>
              <a:buSzPct val="80000"/>
              <a:buFont typeface="+mj-lt"/>
              <a:buAutoNum type="arabicPeriod"/>
            </a:pPr>
            <a:r>
              <a:rPr lang="en-US" sz="1100" dirty="0" smtClean="0">
                <a:latin typeface="Calibri" pitchFamily="34" charset="0"/>
                <a:hlinkClick r:id="rId13" action="ppaction://hlinkfile"/>
              </a:rPr>
              <a:t>Why Private Property Taxes Are Unconstitutional and Treasonous (Enhanced)</a:t>
            </a:r>
            <a:endParaRPr lang="en-US" sz="1100" dirty="0" smtClean="0">
              <a:latin typeface="Calibri" pitchFamily="34" charset="0"/>
            </a:endParaRPr>
          </a:p>
          <a:p>
            <a:pPr marL="228600" indent="-228600">
              <a:lnSpc>
                <a:spcPts val="1100"/>
              </a:lnSpc>
              <a:buClr>
                <a:schemeClr val="tx1"/>
              </a:buClr>
              <a:buSzPct val="80000"/>
              <a:buFont typeface="+mj-lt"/>
              <a:buAutoNum type="arabicPeriod"/>
            </a:pPr>
            <a:r>
              <a:rPr lang="en-US" sz="1100" dirty="0" smtClean="0">
                <a:solidFill>
                  <a:srgbClr val="FF33CC"/>
                </a:solidFill>
                <a:latin typeface="Calibri" pitchFamily="34" charset="0"/>
                <a:hlinkClick r:id="rId14"/>
              </a:rPr>
              <a:t>The Beginning of The Lie (Must Read History to Understand) </a:t>
            </a:r>
            <a:endParaRPr lang="en-US" sz="1100" dirty="0" smtClean="0">
              <a:solidFill>
                <a:srgbClr val="FF33CC"/>
              </a:solidFill>
              <a:latin typeface="Calibri" pitchFamily="34" charset="0"/>
            </a:endParaRPr>
          </a:p>
          <a:p>
            <a:pPr marL="228600" indent="-228600">
              <a:lnSpc>
                <a:spcPts val="1100"/>
              </a:lnSpc>
              <a:buClrTx/>
              <a:buSzPct val="80000"/>
              <a:buFont typeface="+mj-lt"/>
              <a:buAutoNum type="arabicPeriod"/>
            </a:pPr>
            <a:r>
              <a:rPr lang="en-US" sz="1100" dirty="0" smtClean="0">
                <a:latin typeface="Calibri" pitchFamily="34" charset="0"/>
              </a:rPr>
              <a:t>SOUTH CAROLINA - DISMANTLING  ITS OPPRESSIVE TAXES, GUESS WHERE BOEING IS GOING………….</a:t>
            </a:r>
          </a:p>
          <a:p>
            <a:pPr marL="228600" indent="-228600">
              <a:lnSpc>
                <a:spcPts val="1100"/>
              </a:lnSpc>
              <a:buClrTx/>
              <a:buSzPct val="80000"/>
              <a:buNone/>
            </a:pPr>
            <a:endParaRPr lang="en-US" sz="1100" dirty="0" smtClean="0">
              <a:latin typeface="Calibri" pitchFamily="34" charset="0"/>
            </a:endParaRPr>
          </a:p>
          <a:p>
            <a:pPr marL="228600" indent="-228600">
              <a:lnSpc>
                <a:spcPts val="1200"/>
              </a:lnSpc>
              <a:buClrTx/>
              <a:buSzPct val="80000"/>
              <a:buFont typeface="+mj-lt"/>
              <a:buAutoNum type="arabicPeriod"/>
            </a:pPr>
            <a:endParaRPr lang="en-US" sz="1100" dirty="0" smtClean="0">
              <a:latin typeface="Calibri" pitchFamily="34" charset="0"/>
            </a:endParaRPr>
          </a:p>
          <a:p>
            <a:pPr marL="228600" indent="-228600">
              <a:lnSpc>
                <a:spcPts val="1200"/>
              </a:lnSpc>
              <a:buClrTx/>
              <a:buSzPct val="80000"/>
              <a:buFont typeface="+mj-lt"/>
              <a:buAutoNum type="arabicPeriod"/>
            </a:pPr>
            <a:endParaRPr lang="en-US" sz="1100" dirty="0" smtClean="0">
              <a:latin typeface="Calibri" pitchFamily="34" charset="0"/>
            </a:endParaRPr>
          </a:p>
          <a:p>
            <a:pPr marL="228600" indent="-228600">
              <a:lnSpc>
                <a:spcPts val="1200"/>
              </a:lnSpc>
              <a:buClrTx/>
              <a:buNone/>
            </a:pPr>
            <a:endParaRPr lang="en-US" sz="1200" dirty="0" smtClean="0">
              <a:latin typeface="Calibri" pitchFamily="34" charset="0"/>
            </a:endParaRPr>
          </a:p>
        </p:txBody>
      </p:sp>
      <p:sp>
        <p:nvSpPr>
          <p:cNvPr id="11" name="TextBox 10"/>
          <p:cNvSpPr txBox="1"/>
          <p:nvPr/>
        </p:nvSpPr>
        <p:spPr>
          <a:xfrm>
            <a:off x="5029200" y="457200"/>
            <a:ext cx="3124200" cy="276999"/>
          </a:xfrm>
          <a:prstGeom prst="rect">
            <a:avLst/>
          </a:prstGeom>
          <a:noFill/>
        </p:spPr>
        <p:txBody>
          <a:bodyPr wrap="square" rtlCol="0">
            <a:spAutoFit/>
          </a:bodyPr>
          <a:lstStyle/>
          <a:p>
            <a:endParaRPr lang="en-US" sz="1200" dirty="0"/>
          </a:p>
        </p:txBody>
      </p:sp>
      <p:sp>
        <p:nvSpPr>
          <p:cNvPr id="7" name="Horizontal Scroll 6"/>
          <p:cNvSpPr/>
          <p:nvPr/>
        </p:nvSpPr>
        <p:spPr>
          <a:xfrm>
            <a:off x="5257800" y="0"/>
            <a:ext cx="3581400" cy="990600"/>
          </a:xfrm>
          <a:prstGeom prst="horizontalScroll">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000"/>
              </a:lnSpc>
              <a:buClrTx/>
            </a:pPr>
            <a:r>
              <a:rPr lang="en-US" sz="1100" dirty="0" smtClean="0">
                <a:solidFill>
                  <a:srgbClr val="000000"/>
                </a:solidFill>
                <a:latin typeface="Calibri" pitchFamily="34" charset="0"/>
              </a:rPr>
              <a:t>"To lay with one hand the power of the government on the property of the citizen, and with the other bestow it on favored individuals...is nonetheless robbery because it is done under the form of law and is called taxation.“ </a:t>
            </a:r>
          </a:p>
          <a:p>
            <a:pPr>
              <a:lnSpc>
                <a:spcPts val="1000"/>
              </a:lnSpc>
              <a:buClrTx/>
            </a:pPr>
            <a:r>
              <a:rPr lang="en-US" sz="1100" dirty="0" smtClean="0">
                <a:solidFill>
                  <a:srgbClr val="000000"/>
                </a:solidFill>
                <a:latin typeface="Calibri" pitchFamily="34" charset="0"/>
              </a:rPr>
              <a:t>U.S. Supreme Court Loan Association v. Topeka (1874)</a:t>
            </a:r>
            <a:endParaRPr lang="en-US" sz="1100" dirty="0" smtClean="0">
              <a:solidFill>
                <a:schemeClr val="tx1"/>
              </a:solidFill>
              <a:latin typeface="Calibri" pitchFamily="34" charset="0"/>
            </a:endParaRPr>
          </a:p>
        </p:txBody>
      </p:sp>
      <p:pic>
        <p:nvPicPr>
          <p:cNvPr id="8" name="Picture 7" descr="Property-Taxes-None-in-Sout.png">
            <a:hlinkClick r:id="rId15"/>
          </p:cNvPr>
          <p:cNvPicPr>
            <a:picLocks noChangeAspect="1"/>
          </p:cNvPicPr>
          <p:nvPr/>
        </p:nvPicPr>
        <p:blipFill>
          <a:blip r:embed="rId16" cstate="print"/>
          <a:stretch>
            <a:fillRect/>
          </a:stretch>
        </p:blipFill>
        <p:spPr>
          <a:xfrm>
            <a:off x="3124200" y="2895600"/>
            <a:ext cx="5758774" cy="3505200"/>
          </a:xfrm>
          <a:prstGeom prst="rect">
            <a:avLst/>
          </a:prstGeom>
        </p:spPr>
      </p:pic>
      <p:sp>
        <p:nvSpPr>
          <p:cNvPr id="9" name="TextBox 8"/>
          <p:cNvSpPr txBox="1"/>
          <p:nvPr/>
        </p:nvSpPr>
        <p:spPr>
          <a:xfrm>
            <a:off x="6096000" y="3276600"/>
            <a:ext cx="2667000" cy="1015663"/>
          </a:xfrm>
          <a:prstGeom prst="rect">
            <a:avLst/>
          </a:prstGeom>
          <a:solidFill>
            <a:schemeClr val="bg1"/>
          </a:solidFill>
        </p:spPr>
        <p:txBody>
          <a:bodyPr wrap="square" rtlCol="0">
            <a:spAutoFit/>
          </a:bodyPr>
          <a:lstStyle/>
          <a:p>
            <a:r>
              <a:rPr lang="en-US" sz="1200" b="1" dirty="0" smtClean="0"/>
              <a:t>No Taxes in South Carolina Incentivizing Business Plus South Carolina is the next to the least taxing state  - </a:t>
            </a:r>
          </a:p>
          <a:p>
            <a:r>
              <a:rPr lang="en-US" sz="1200" b="1" dirty="0" smtClean="0"/>
              <a:t>Guess Where Boeing is Going </a:t>
            </a:r>
          </a:p>
        </p:txBody>
      </p:sp>
      <p:pic>
        <p:nvPicPr>
          <p:cNvPr id="16" name="Picture 15" descr="Boeing 787 Rollout.jpg"/>
          <p:cNvPicPr>
            <a:picLocks noChangeAspect="1"/>
          </p:cNvPicPr>
          <p:nvPr/>
        </p:nvPicPr>
        <p:blipFill>
          <a:blip r:embed="rId17" cstate="print"/>
          <a:stretch>
            <a:fillRect/>
          </a:stretch>
        </p:blipFill>
        <p:spPr>
          <a:xfrm>
            <a:off x="6172200" y="914400"/>
            <a:ext cx="2724150" cy="2019763"/>
          </a:xfrm>
          <a:prstGeom prst="rect">
            <a:avLst/>
          </a:prstGeom>
        </p:spPr>
      </p:pic>
      <p:sp>
        <p:nvSpPr>
          <p:cNvPr id="17" name="Oval Callout 16"/>
          <p:cNvSpPr/>
          <p:nvPr/>
        </p:nvSpPr>
        <p:spPr>
          <a:xfrm>
            <a:off x="5638800" y="3200400"/>
            <a:ext cx="3200400" cy="1143000"/>
          </a:xfrm>
          <a:prstGeom prst="wedgeEllipseCallout">
            <a:avLst>
              <a:gd name="adj1" fmla="val -42838"/>
              <a:gd name="adj2" fmla="val 8466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ate Placeholder 11"/>
          <p:cNvSpPr>
            <a:spLocks noGrp="1"/>
          </p:cNvSpPr>
          <p:nvPr>
            <p:ph type="dt" sz="half" idx="10"/>
          </p:nvPr>
        </p:nvSpPr>
        <p:spPr/>
        <p:txBody>
          <a:bodyPr/>
          <a:lstStyle/>
          <a:p>
            <a:r>
              <a:rPr lang="en-US" dirty="0" smtClean="0"/>
              <a:t>4/22/2013</a:t>
            </a:r>
            <a:endParaRPr lang="en-US" dirty="0"/>
          </a:p>
        </p:txBody>
      </p:sp>
      <p:sp>
        <p:nvSpPr>
          <p:cNvPr id="13" name="Footer Placeholder 12"/>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76200"/>
            <a:ext cx="4876800" cy="381000"/>
          </a:xfrm>
        </p:spPr>
        <p:txBody>
          <a:bodyPr>
            <a:noAutofit/>
          </a:bodyPr>
          <a:lstStyle/>
          <a:p>
            <a:r>
              <a:rPr lang="en-US" sz="1400" dirty="0" smtClean="0"/>
              <a:t>The property tax lies – part 3 0f 7 – </a:t>
            </a:r>
            <a:br>
              <a:rPr lang="en-US" sz="1400" dirty="0" smtClean="0"/>
            </a:br>
            <a:r>
              <a:rPr lang="en-US" sz="1400" dirty="0" smtClean="0"/>
              <a:t>backing the municipal losers in perpetuity</a:t>
            </a:r>
            <a:endParaRPr lang="en-US" sz="1400" dirty="0"/>
          </a:p>
        </p:txBody>
      </p:sp>
      <p:sp>
        <p:nvSpPr>
          <p:cNvPr id="8" name="TextBox 7"/>
          <p:cNvSpPr txBox="1"/>
          <p:nvPr/>
        </p:nvSpPr>
        <p:spPr>
          <a:xfrm>
            <a:off x="5562600" y="838200"/>
            <a:ext cx="3429000" cy="276999"/>
          </a:xfrm>
          <a:prstGeom prst="rect">
            <a:avLst/>
          </a:prstGeom>
          <a:noFill/>
        </p:spPr>
        <p:txBody>
          <a:bodyPr wrap="square" rtlCol="0">
            <a:spAutoFit/>
          </a:bodyPr>
          <a:lstStyle/>
          <a:p>
            <a:pPr marL="228600" indent="-228600">
              <a:buClr>
                <a:schemeClr val="tx1"/>
              </a:buClr>
              <a:buFont typeface="+mj-lt"/>
              <a:buAutoNum type="arabicPeriod"/>
            </a:pPr>
            <a:endParaRPr lang="en-US" sz="1200" dirty="0">
              <a:latin typeface="Calibri" pitchFamily="34" charset="0"/>
            </a:endParaRPr>
          </a:p>
        </p:txBody>
      </p:sp>
      <p:sp>
        <p:nvSpPr>
          <p:cNvPr id="10" name="TextBox 9"/>
          <p:cNvSpPr txBox="1"/>
          <p:nvPr/>
        </p:nvSpPr>
        <p:spPr>
          <a:xfrm>
            <a:off x="5791200" y="795625"/>
            <a:ext cx="3200400" cy="5452775"/>
          </a:xfrm>
          <a:prstGeom prst="rect">
            <a:avLst/>
          </a:prstGeom>
          <a:solidFill>
            <a:schemeClr val="bg1"/>
          </a:solidFill>
        </p:spPr>
        <p:txBody>
          <a:bodyPr wrap="square" rtlCol="0">
            <a:spAutoFit/>
          </a:bodyPr>
          <a:lstStyle/>
          <a:p>
            <a:pPr marL="182880" indent="-182880">
              <a:lnSpc>
                <a:spcPts val="1000"/>
              </a:lnSpc>
              <a:spcBef>
                <a:spcPts val="400"/>
              </a:spcBef>
              <a:buFont typeface="+mj-lt"/>
              <a:buAutoNum type="arabicPeriod"/>
            </a:pPr>
            <a:r>
              <a:rPr lang="en-US" sz="1200" dirty="0" smtClean="0">
                <a:latin typeface="Calibri" pitchFamily="34" charset="0"/>
              </a:rPr>
              <a:t>King County Municipal Corporation has divided itself into 163 taxing cells to extort over $3.4 billion in property taxes from individuals, families, family businesses and corporations in the county, NEEDLESSLY.</a:t>
            </a:r>
          </a:p>
          <a:p>
            <a:pPr marL="182880" indent="-182880">
              <a:lnSpc>
                <a:spcPts val="1000"/>
              </a:lnSpc>
              <a:spcBef>
                <a:spcPts val="400"/>
              </a:spcBef>
              <a:buFont typeface="+mj-lt"/>
              <a:buAutoNum type="arabicPeriod"/>
            </a:pPr>
            <a:r>
              <a:rPr lang="en-US" sz="1200" dirty="0" smtClean="0">
                <a:latin typeface="Calibri" pitchFamily="34" charset="0"/>
              </a:rPr>
              <a:t>The net assets  of the Governmental and Business  Type Activities are increasing  4% annually over the last 3 years (2008 -2010) and their revenue is increasing  0.7%  annually.</a:t>
            </a:r>
          </a:p>
          <a:p>
            <a:pPr marL="182880" indent="-182880">
              <a:lnSpc>
                <a:spcPts val="1000"/>
              </a:lnSpc>
              <a:spcBef>
                <a:spcPts val="400"/>
              </a:spcBef>
              <a:buFont typeface="+mj-lt"/>
              <a:buAutoNum type="arabicPeriod"/>
            </a:pPr>
            <a:r>
              <a:rPr lang="en-US" sz="1200" dirty="0" smtClean="0">
                <a:latin typeface="Calibri" pitchFamily="34" charset="0"/>
              </a:rPr>
              <a:t>Over the last 10 years  of property tax  taking, the </a:t>
            </a:r>
            <a:r>
              <a:rPr lang="en-US" sz="1200" u="sng" dirty="0" smtClean="0">
                <a:latin typeface="Calibri" pitchFamily="34" charset="0"/>
              </a:rPr>
              <a:t>state</a:t>
            </a:r>
            <a:r>
              <a:rPr lang="en-US" sz="1200" dirty="0" smtClean="0">
                <a:latin typeface="Calibri" pitchFamily="34" charset="0"/>
              </a:rPr>
              <a:t> “assessed” value of King County WA </a:t>
            </a:r>
            <a:r>
              <a:rPr lang="en-US" sz="1200" u="sng" dirty="0" smtClean="0">
                <a:latin typeface="Calibri" pitchFamily="34" charset="0"/>
              </a:rPr>
              <a:t>has increased </a:t>
            </a:r>
            <a:r>
              <a:rPr lang="en-US" sz="1200" dirty="0" smtClean="0">
                <a:latin typeface="Calibri" pitchFamily="34" charset="0"/>
              </a:rPr>
              <a:t>82%, property tax rates have </a:t>
            </a:r>
            <a:r>
              <a:rPr lang="en-US" sz="1200" u="sng" dirty="0" smtClean="0">
                <a:latin typeface="Calibri" pitchFamily="34" charset="0"/>
              </a:rPr>
              <a:t>increased</a:t>
            </a:r>
            <a:r>
              <a:rPr lang="en-US" sz="1200" dirty="0" smtClean="0">
                <a:latin typeface="Calibri" pitchFamily="34" charset="0"/>
              </a:rPr>
              <a:t> 16% AND the collections of revenue have </a:t>
            </a:r>
            <a:r>
              <a:rPr lang="en-US" sz="1200" u="sng" dirty="0" smtClean="0">
                <a:latin typeface="Calibri" pitchFamily="34" charset="0"/>
              </a:rPr>
              <a:t>increased</a:t>
            </a:r>
            <a:r>
              <a:rPr lang="en-US" sz="1200" dirty="0" smtClean="0">
                <a:latin typeface="Calibri" pitchFamily="34" charset="0"/>
              </a:rPr>
              <a:t> 102%.</a:t>
            </a:r>
          </a:p>
          <a:p>
            <a:pPr marL="182880" indent="-182880">
              <a:lnSpc>
                <a:spcPts val="1000"/>
              </a:lnSpc>
              <a:spcBef>
                <a:spcPts val="400"/>
              </a:spcBef>
              <a:buFont typeface="+mj-lt"/>
              <a:buAutoNum type="arabicPeriod"/>
            </a:pPr>
            <a:r>
              <a:rPr lang="en-US" sz="1200" dirty="0" smtClean="0">
                <a:latin typeface="Calibri" pitchFamily="34" charset="0"/>
              </a:rPr>
              <a:t>“</a:t>
            </a:r>
            <a:r>
              <a:rPr lang="en-US" sz="1200" u="sng" dirty="0" smtClean="0">
                <a:latin typeface="Calibri" pitchFamily="34" charset="0"/>
              </a:rPr>
              <a:t>Property taxes are the largest revenue source in the County and one can make an easy case it is their primary and only source.</a:t>
            </a:r>
            <a:endParaRPr lang="en-US" sz="1200" dirty="0" smtClean="0">
              <a:latin typeface="Calibri" pitchFamily="34" charset="0"/>
            </a:endParaRPr>
          </a:p>
          <a:p>
            <a:pPr marL="182880" indent="-182880">
              <a:lnSpc>
                <a:spcPts val="1000"/>
              </a:lnSpc>
              <a:spcBef>
                <a:spcPts val="400"/>
              </a:spcBef>
              <a:buFont typeface="+mj-lt"/>
              <a:buAutoNum type="arabicPeriod"/>
            </a:pPr>
            <a:r>
              <a:rPr lang="en-US" sz="1200" dirty="0" smtClean="0">
                <a:latin typeface="Calibri" pitchFamily="34" charset="0"/>
              </a:rPr>
              <a:t>The property tax taking for King County Metro is 10% of the Public Transportation Revenue while they are losing $468 million annually. This should be privatized and carried by the free market not on the backs of property owners.</a:t>
            </a:r>
          </a:p>
          <a:p>
            <a:pPr marL="182880" indent="-182880">
              <a:lnSpc>
                <a:spcPts val="1000"/>
              </a:lnSpc>
              <a:spcBef>
                <a:spcPts val="400"/>
              </a:spcBef>
              <a:buFont typeface="+mj-lt"/>
              <a:buAutoNum type="arabicPeriod"/>
            </a:pPr>
            <a:r>
              <a:rPr lang="en-US" sz="1200" dirty="0" smtClean="0">
                <a:latin typeface="Calibri" pitchFamily="34" charset="0"/>
              </a:rPr>
              <a:t>In other words, the public sector corporations consider your property and wages “revenue” to compensate for public enterprises that should not in the public sector in the first place nor should they be losing and subsidized by property taxes to stay alive.  </a:t>
            </a:r>
          </a:p>
          <a:p>
            <a:pPr marL="182880" indent="-182880">
              <a:lnSpc>
                <a:spcPts val="1000"/>
              </a:lnSpc>
              <a:spcBef>
                <a:spcPts val="400"/>
              </a:spcBef>
              <a:buFont typeface="+mj-lt"/>
              <a:buAutoNum type="arabicPeriod"/>
            </a:pPr>
            <a:r>
              <a:rPr lang="en-US" sz="1200" dirty="0" smtClean="0">
                <a:latin typeface="Calibri" pitchFamily="34" charset="0"/>
              </a:rPr>
              <a:t>This is a Confidence Racket game going against the LONANG, Declaration of Independence &amp; the intent of the American Revolution I.</a:t>
            </a:r>
          </a:p>
          <a:p>
            <a:pPr marL="182880" indent="-182880">
              <a:lnSpc>
                <a:spcPts val="1000"/>
              </a:lnSpc>
              <a:spcBef>
                <a:spcPts val="400"/>
              </a:spcBef>
              <a:buFont typeface="+mj-lt"/>
              <a:buAutoNum type="arabicPeriod"/>
            </a:pPr>
            <a:r>
              <a:rPr lang="en-US" sz="1200" dirty="0" smtClean="0">
                <a:latin typeface="Calibri" pitchFamily="34" charset="0"/>
              </a:rPr>
              <a:t>The public sector has redefined and expanded itself to include ALL your private property and wages despite it having billions of dollars of net worth and revenue to operate limited basic essentials.  </a:t>
            </a:r>
            <a:endParaRPr lang="en-US" sz="1200" dirty="0">
              <a:latin typeface="Calibri" pitchFamily="34" charset="0"/>
            </a:endParaRPr>
          </a:p>
        </p:txBody>
      </p:sp>
      <p:sp>
        <p:nvSpPr>
          <p:cNvPr id="9" name="TextBox 8"/>
          <p:cNvSpPr txBox="1"/>
          <p:nvPr/>
        </p:nvSpPr>
        <p:spPr>
          <a:xfrm>
            <a:off x="152400" y="6019800"/>
            <a:ext cx="5334000" cy="400110"/>
          </a:xfrm>
          <a:prstGeom prst="rect">
            <a:avLst/>
          </a:prstGeom>
          <a:solidFill>
            <a:srgbClr val="FF9999"/>
          </a:solidFill>
        </p:spPr>
        <p:txBody>
          <a:bodyPr wrap="square" rtlCol="0">
            <a:spAutoFit/>
          </a:bodyPr>
          <a:lstStyle/>
          <a:p>
            <a:pPr marL="182880" lvl="1">
              <a:lnSpc>
                <a:spcPts val="1200"/>
              </a:lnSpc>
            </a:pPr>
            <a:r>
              <a:rPr lang="en-US" sz="1200" dirty="0" smtClean="0"/>
              <a:t>Incorporated Municipal Cities) + Unincorporated Municipal Cities)  + Rural Property =  $3.427 Billion in Property Taxes for King County WA alone.</a:t>
            </a:r>
            <a:endParaRPr lang="en-US" sz="1200" dirty="0"/>
          </a:p>
        </p:txBody>
      </p:sp>
      <p:sp>
        <p:nvSpPr>
          <p:cNvPr id="11" name="TextBox 10"/>
          <p:cNvSpPr txBox="1"/>
          <p:nvPr/>
        </p:nvSpPr>
        <p:spPr>
          <a:xfrm>
            <a:off x="381000" y="1828801"/>
            <a:ext cx="4648200" cy="276999"/>
          </a:xfrm>
          <a:prstGeom prst="rect">
            <a:avLst/>
          </a:prstGeom>
          <a:solidFill>
            <a:srgbClr val="FF0000"/>
          </a:solidFill>
        </p:spPr>
        <p:txBody>
          <a:bodyPr wrap="square" rtlCol="0">
            <a:spAutoFit/>
          </a:bodyPr>
          <a:lstStyle/>
          <a:p>
            <a:pPr algn="ctr"/>
            <a:r>
              <a:rPr lang="en-US" sz="1200" b="1" dirty="0" smtClean="0"/>
              <a:t>$3.5 BILLION IN PROPERTY TAX TAKINGs FOR ONE COUNTY</a:t>
            </a:r>
            <a:endParaRPr lang="en-US" sz="1200" b="1" dirty="0"/>
          </a:p>
        </p:txBody>
      </p:sp>
      <p:sp>
        <p:nvSpPr>
          <p:cNvPr id="12" name="TextBox 11"/>
          <p:cNvSpPr txBox="1"/>
          <p:nvPr/>
        </p:nvSpPr>
        <p:spPr>
          <a:xfrm>
            <a:off x="4343400" y="3276600"/>
            <a:ext cx="685800" cy="307777"/>
          </a:xfrm>
          <a:prstGeom prst="rect">
            <a:avLst/>
          </a:prstGeom>
          <a:noFill/>
        </p:spPr>
        <p:txBody>
          <a:bodyPr wrap="square" rtlCol="0">
            <a:spAutoFit/>
          </a:bodyPr>
          <a:lstStyle/>
          <a:p>
            <a:r>
              <a:rPr lang="en-US" sz="1400" b="1" dirty="0" smtClean="0"/>
              <a:t>Total</a:t>
            </a:r>
            <a:endParaRPr lang="en-US" sz="1400" b="1" dirty="0"/>
          </a:p>
        </p:txBody>
      </p:sp>
      <p:cxnSp>
        <p:nvCxnSpPr>
          <p:cNvPr id="15" name="Curved Connector 14"/>
          <p:cNvCxnSpPr/>
          <p:nvPr/>
        </p:nvCxnSpPr>
        <p:spPr>
          <a:xfrm rot="16200000" flipH="1">
            <a:off x="2476500" y="2857500"/>
            <a:ext cx="3124200" cy="16764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pic>
        <p:nvPicPr>
          <p:cNvPr id="16" name="Picture 15" descr="King-County-Property-Taxes-.png">
            <a:hlinkClick r:id="rId2"/>
          </p:cNvPr>
          <p:cNvPicPr>
            <a:picLocks noChangeAspect="1"/>
          </p:cNvPicPr>
          <p:nvPr/>
        </p:nvPicPr>
        <p:blipFill>
          <a:blip r:embed="rId3" cstate="print"/>
          <a:stretch>
            <a:fillRect/>
          </a:stretch>
        </p:blipFill>
        <p:spPr>
          <a:xfrm>
            <a:off x="152400" y="1338244"/>
            <a:ext cx="5467615" cy="4681556"/>
          </a:xfrm>
          <a:prstGeom prst="rect">
            <a:avLst/>
          </a:prstGeom>
        </p:spPr>
      </p:pic>
      <p:sp>
        <p:nvSpPr>
          <p:cNvPr id="17" name="TextBox 16"/>
          <p:cNvSpPr txBox="1"/>
          <p:nvPr/>
        </p:nvSpPr>
        <p:spPr>
          <a:xfrm>
            <a:off x="304800" y="609600"/>
            <a:ext cx="5105400" cy="797654"/>
          </a:xfrm>
          <a:prstGeom prst="rect">
            <a:avLst/>
          </a:prstGeom>
          <a:solidFill>
            <a:srgbClr val="FF9999"/>
          </a:solidFill>
        </p:spPr>
        <p:txBody>
          <a:bodyPr wrap="square" rtlCol="0">
            <a:spAutoFit/>
          </a:bodyPr>
          <a:lstStyle/>
          <a:p>
            <a:pPr>
              <a:lnSpc>
                <a:spcPts val="1100"/>
              </a:lnSpc>
            </a:pPr>
            <a:r>
              <a:rPr lang="en-US" sz="1200" dirty="0" smtClean="0">
                <a:latin typeface="Calibri" pitchFamily="34" charset="0"/>
              </a:rPr>
              <a:t>$3.428 Billion in Property Tax Extortion Racket upon property owners in King County Municipal Corporation which is a mutant constitutional child of the  state of Washington That Never Was, i.e. it has no legitimate constitution of a true and honest free limited Republic and this is only one of 39 county municipal corporations in this state that never was.</a:t>
            </a:r>
            <a:endParaRPr lang="en-US" sz="1200" dirty="0">
              <a:latin typeface="Calibri" pitchFamily="34" charset="0"/>
            </a:endParaRPr>
          </a:p>
        </p:txBody>
      </p:sp>
      <p:cxnSp>
        <p:nvCxnSpPr>
          <p:cNvPr id="19" name="Curved Connector 18"/>
          <p:cNvCxnSpPr>
            <a:endCxn id="21" idx="1"/>
          </p:cNvCxnSpPr>
          <p:nvPr/>
        </p:nvCxnSpPr>
        <p:spPr>
          <a:xfrm rot="16200000" flipH="1">
            <a:off x="2161498" y="2943901"/>
            <a:ext cx="4269115" cy="1124511"/>
          </a:xfrm>
          <a:prstGeom prst="curvedConnector3">
            <a:avLst>
              <a:gd name="adj1" fmla="val 55245"/>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4724400" y="5562600"/>
            <a:ext cx="914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ate Placeholder 17"/>
          <p:cNvSpPr>
            <a:spLocks noGrp="1"/>
          </p:cNvSpPr>
          <p:nvPr>
            <p:ph type="dt" sz="half" idx="10"/>
          </p:nvPr>
        </p:nvSpPr>
        <p:spPr/>
        <p:txBody>
          <a:bodyPr/>
          <a:lstStyle/>
          <a:p>
            <a:r>
              <a:rPr lang="en-US" dirty="0" smtClean="0"/>
              <a:t>4/22/2013</a:t>
            </a:r>
            <a:endParaRPr lang="en-US" dirty="0"/>
          </a:p>
        </p:txBody>
      </p:sp>
      <p:sp>
        <p:nvSpPr>
          <p:cNvPr id="20" name="Footer Placeholder 19"/>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76200"/>
            <a:ext cx="4800600" cy="533400"/>
          </a:xfrm>
        </p:spPr>
        <p:txBody>
          <a:bodyPr>
            <a:noAutofit/>
          </a:bodyPr>
          <a:lstStyle/>
          <a:p>
            <a:r>
              <a:rPr lang="en-US" sz="1400" dirty="0" smtClean="0"/>
              <a:t>The Hancock timber resource group connection to  the  globalist </a:t>
            </a:r>
            <a:endParaRPr lang="en-US" sz="1400" dirty="0"/>
          </a:p>
        </p:txBody>
      </p:sp>
      <p:sp>
        <p:nvSpPr>
          <p:cNvPr id="9" name="Content Placeholder 8"/>
          <p:cNvSpPr>
            <a:spLocks noGrp="1"/>
          </p:cNvSpPr>
          <p:nvPr>
            <p:ph sz="half" idx="4294967295"/>
          </p:nvPr>
        </p:nvSpPr>
        <p:spPr>
          <a:xfrm>
            <a:off x="5257800" y="3657600"/>
            <a:ext cx="3733800" cy="533400"/>
          </a:xfrm>
          <a:solidFill>
            <a:schemeClr val="bg1"/>
          </a:solidFill>
        </p:spPr>
        <p:txBody>
          <a:bodyPr>
            <a:normAutofit fontScale="25000" lnSpcReduction="20000"/>
          </a:bodyPr>
          <a:lstStyle/>
          <a:p>
            <a:pPr marL="0" indent="0">
              <a:lnSpc>
                <a:spcPts val="1000"/>
              </a:lnSpc>
              <a:spcBef>
                <a:spcPts val="0"/>
              </a:spcBef>
              <a:buNone/>
            </a:pPr>
            <a:r>
              <a:rPr lang="en-US" sz="1200" dirty="0" smtClean="0"/>
              <a:t>  </a:t>
            </a:r>
            <a:r>
              <a:rPr lang="en-US" sz="4400" dirty="0" smtClean="0"/>
              <a:t>We are the world's largest timberland investment manager for institutional investors, serving both domestic and non-US clients. </a:t>
            </a:r>
            <a:br>
              <a:rPr lang="en-US" sz="4400" dirty="0" smtClean="0"/>
            </a:br>
            <a:r>
              <a:rPr lang="en-US" sz="4400" dirty="0" smtClean="0">
                <a:hlinkClick r:id="rId2"/>
              </a:rPr>
              <a:t>http://www.htrg.com/about.htm</a:t>
            </a:r>
            <a:endParaRPr lang="en-US" sz="4400" dirty="0"/>
          </a:p>
        </p:txBody>
      </p:sp>
      <p:sp>
        <p:nvSpPr>
          <p:cNvPr id="27650" name="AutoShape 2" descr="ENews Banner - Councilmember Reagan Dunn"/>
          <p:cNvSpPr>
            <a:spLocks noChangeAspect="1" noChangeArrowheads="1"/>
          </p:cNvSpPr>
          <p:nvPr/>
        </p:nvSpPr>
        <p:spPr bwMode="auto">
          <a:xfrm>
            <a:off x="2886075" y="503238"/>
            <a:ext cx="5524500" cy="19716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2" name="Picture 11" descr="Hancock-Sensitive-Lands.png"/>
          <p:cNvPicPr>
            <a:picLocks noChangeAspect="1"/>
          </p:cNvPicPr>
          <p:nvPr/>
        </p:nvPicPr>
        <p:blipFill>
          <a:blip r:embed="rId3" cstate="print"/>
          <a:stretch>
            <a:fillRect/>
          </a:stretch>
        </p:blipFill>
        <p:spPr>
          <a:xfrm>
            <a:off x="5257800" y="152400"/>
            <a:ext cx="3647275" cy="3505200"/>
          </a:xfrm>
          <a:prstGeom prst="rect">
            <a:avLst/>
          </a:prstGeom>
        </p:spPr>
      </p:pic>
      <p:sp>
        <p:nvSpPr>
          <p:cNvPr id="13" name="TextBox 12"/>
          <p:cNvSpPr txBox="1"/>
          <p:nvPr/>
        </p:nvSpPr>
        <p:spPr>
          <a:xfrm>
            <a:off x="381000" y="4267200"/>
            <a:ext cx="8382000" cy="2195473"/>
          </a:xfrm>
          <a:prstGeom prst="rect">
            <a:avLst/>
          </a:prstGeom>
          <a:solidFill>
            <a:srgbClr val="CCFF99"/>
          </a:solidFill>
        </p:spPr>
        <p:txBody>
          <a:bodyPr wrap="square" rtlCol="0">
            <a:spAutoFit/>
          </a:bodyPr>
          <a:lstStyle/>
          <a:p>
            <a:pPr marL="182880" indent="-182880">
              <a:lnSpc>
                <a:spcPts val="1000"/>
              </a:lnSpc>
              <a:spcBef>
                <a:spcPts val="600"/>
              </a:spcBef>
              <a:buClrTx/>
              <a:buSzPct val="92000"/>
              <a:buNone/>
            </a:pPr>
            <a:r>
              <a:rPr lang="en-US" sz="1200" u="sng" dirty="0">
                <a:latin typeface="Calibri" pitchFamily="34" charset="0"/>
              </a:rPr>
              <a:t>HOW THE GREEN LAND GRAB GAME IS PLAYED</a:t>
            </a:r>
          </a:p>
          <a:p>
            <a:pPr marL="182880" indent="-182880">
              <a:lnSpc>
                <a:spcPts val="1000"/>
              </a:lnSpc>
              <a:spcBef>
                <a:spcPts val="600"/>
              </a:spcBef>
              <a:buClrTx/>
              <a:buSzPct val="92000"/>
              <a:buFont typeface="Wingdings" pitchFamily="2" charset="2"/>
              <a:buChar char="Ø"/>
            </a:pPr>
            <a:r>
              <a:rPr lang="en-US" sz="1200" dirty="0">
                <a:latin typeface="Calibri" pitchFamily="34" charset="0"/>
              </a:rPr>
              <a:t>Manulife Financial Corporation is the holding company for Hancock Timber Group.   Manulife is a Canadian insurance conglomerate which merged with U.S. based John Hancock Financial Services.  They are the largest life insurer in Canada and the second largest in North America and fifth largest in the world.  They are spread out in Asia, Canada and the United States and have assets of US $ 512 billion. They are also connected to Manulife Bank which is a Canadian Bank.</a:t>
            </a:r>
          </a:p>
          <a:p>
            <a:pPr marL="182880" indent="-182880">
              <a:lnSpc>
                <a:spcPts val="1000"/>
              </a:lnSpc>
              <a:spcBef>
                <a:spcPts val="600"/>
              </a:spcBef>
              <a:buClrTx/>
              <a:buSzPct val="92000"/>
              <a:buFont typeface="Wingdings" pitchFamily="2" charset="2"/>
              <a:buChar char="Ø"/>
            </a:pPr>
            <a:r>
              <a:rPr lang="en-US" sz="1200" dirty="0">
                <a:latin typeface="Calibri" pitchFamily="34" charset="0"/>
              </a:rPr>
              <a:t>This is global institutional conglomerate whose stock is probably held by at least one state agency, municipal corporation pension fund, etc.  One would have to comb through every municipal corporation CAFR in WA State Inc to see if there were any investment collusion involved.</a:t>
            </a:r>
          </a:p>
          <a:p>
            <a:pPr marL="182880" indent="-182880">
              <a:lnSpc>
                <a:spcPts val="1000"/>
              </a:lnSpc>
              <a:spcBef>
                <a:spcPts val="600"/>
              </a:spcBef>
              <a:buClrTx/>
              <a:buSzPct val="92000"/>
              <a:buFont typeface="Wingdings" pitchFamily="2" charset="2"/>
              <a:buChar char="Ø"/>
            </a:pPr>
            <a:r>
              <a:rPr lang="en-US" sz="1200" dirty="0">
                <a:latin typeface="Calibri" pitchFamily="34" charset="0"/>
              </a:rPr>
              <a:t> The nature of this NGO </a:t>
            </a:r>
            <a:r>
              <a:rPr lang="en-US" sz="1200" dirty="0" smtClean="0">
                <a:latin typeface="Calibri" pitchFamily="34" charset="0"/>
              </a:rPr>
              <a:t>goes </a:t>
            </a:r>
            <a:r>
              <a:rPr lang="en-US" sz="1200" dirty="0">
                <a:latin typeface="Calibri" pitchFamily="34" charset="0"/>
              </a:rPr>
              <a:t>like this.  They </a:t>
            </a:r>
            <a:r>
              <a:rPr lang="en-US" sz="1200" dirty="0" smtClean="0">
                <a:latin typeface="Calibri" pitchFamily="34" charset="0"/>
              </a:rPr>
              <a:t>troll the globe and work </a:t>
            </a:r>
            <a:r>
              <a:rPr lang="en-US" sz="1200" dirty="0">
                <a:latin typeface="Calibri" pitchFamily="34" charset="0"/>
              </a:rPr>
              <a:t>the green extreme circuit for profit, i.e. the 3,141 U.S. county municipal  corporations and the thousands of city municipal corporations, most especially the large ones like King County and City of Seattle Muni. Corp</a:t>
            </a:r>
            <a:r>
              <a:rPr lang="en-US" sz="1200" dirty="0" smtClean="0">
                <a:latin typeface="Calibri" pitchFamily="34" charset="0"/>
              </a:rPr>
              <a:t>. especially the NW and Rocky Mountain regions where land is ripe for the green taking.  </a:t>
            </a:r>
          </a:p>
          <a:p>
            <a:pPr marL="182880" indent="-182880">
              <a:lnSpc>
                <a:spcPts val="1000"/>
              </a:lnSpc>
              <a:spcBef>
                <a:spcPts val="600"/>
              </a:spcBef>
              <a:buClrTx/>
              <a:buSzPct val="92000"/>
              <a:buFont typeface="Wingdings" pitchFamily="2" charset="2"/>
              <a:buChar char="Ø"/>
            </a:pPr>
            <a:r>
              <a:rPr lang="en-US" sz="1200" dirty="0" smtClean="0">
                <a:latin typeface="Calibri" pitchFamily="34" charset="0"/>
              </a:rPr>
              <a:t>As you see above, global green NGO’s mirror what the greedy public corporations want by showing they specialize in “Sensitive Lands”.  Then the liewyers on both sides make a backroom deal which is mutually profitable to their corporations at the expense of local property owners which are sent to the cleaners using property tax taking extortion shoved down the public throats.</a:t>
            </a:r>
            <a:endParaRPr lang="en-US" sz="1200" dirty="0">
              <a:latin typeface="Calibri" pitchFamily="34" charset="0"/>
            </a:endParaRPr>
          </a:p>
        </p:txBody>
      </p:sp>
      <p:sp>
        <p:nvSpPr>
          <p:cNvPr id="14" name="Explosion 2 13"/>
          <p:cNvSpPr/>
          <p:nvPr/>
        </p:nvSpPr>
        <p:spPr>
          <a:xfrm>
            <a:off x="6629400" y="1905000"/>
            <a:ext cx="1981200" cy="1676400"/>
          </a:xfrm>
          <a:prstGeom prst="irregularSeal2">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Hancock-Timber-Profile.png"/>
          <p:cNvPicPr>
            <a:picLocks noChangeAspect="1"/>
          </p:cNvPicPr>
          <p:nvPr/>
        </p:nvPicPr>
        <p:blipFill>
          <a:blip r:embed="rId4" cstate="print"/>
          <a:stretch>
            <a:fillRect/>
          </a:stretch>
        </p:blipFill>
        <p:spPr>
          <a:xfrm>
            <a:off x="381000" y="608657"/>
            <a:ext cx="4800600" cy="3582344"/>
          </a:xfrm>
          <a:prstGeom prst="rect">
            <a:avLst/>
          </a:prstGeom>
        </p:spPr>
      </p:pic>
      <p:sp>
        <p:nvSpPr>
          <p:cNvPr id="16" name="Date Placeholder 15"/>
          <p:cNvSpPr>
            <a:spLocks noGrp="1"/>
          </p:cNvSpPr>
          <p:nvPr>
            <p:ph type="dt" sz="half" idx="10"/>
          </p:nvPr>
        </p:nvSpPr>
        <p:spPr/>
        <p:txBody>
          <a:bodyPr/>
          <a:lstStyle/>
          <a:p>
            <a:r>
              <a:rPr lang="en-US" dirty="0" smtClean="0"/>
              <a:t>4/22/2013</a:t>
            </a:r>
            <a:endParaRPr lang="en-US" dirty="0"/>
          </a:p>
        </p:txBody>
      </p:sp>
      <p:sp>
        <p:nvSpPr>
          <p:cNvPr id="17" name="Footer Placeholder 16"/>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4879848" cy="841248"/>
          </a:xfrm>
        </p:spPr>
        <p:txBody>
          <a:bodyPr>
            <a:normAutofit/>
          </a:bodyPr>
          <a:lstStyle/>
          <a:p>
            <a:r>
              <a:rPr lang="en-US" sz="1600" dirty="0" smtClean="0"/>
              <a:t>King county wa municipal corporation cafr –</a:t>
            </a:r>
            <a:br>
              <a:rPr lang="en-US" sz="1600" dirty="0" smtClean="0"/>
            </a:br>
            <a:r>
              <a:rPr lang="en-US" sz="1600" dirty="0" smtClean="0"/>
              <a:t>consolidated annual financial report vs.</a:t>
            </a:r>
            <a:br>
              <a:rPr lang="en-US" sz="1600" dirty="0" smtClean="0"/>
            </a:br>
            <a:r>
              <a:rPr lang="en-US" sz="1600" dirty="0" smtClean="0"/>
              <a:t>property tax taking – part 4 of 8</a:t>
            </a:r>
            <a:endParaRPr lang="en-US" sz="1600" dirty="0"/>
          </a:p>
        </p:txBody>
      </p:sp>
      <p:pic>
        <p:nvPicPr>
          <p:cNvPr id="8" name="Content Placeholder 7" descr="King-County-Muni-Corp.-2010.png"/>
          <p:cNvPicPr>
            <a:picLocks noGrp="1" noChangeAspect="1"/>
          </p:cNvPicPr>
          <p:nvPr>
            <p:ph sz="half" idx="1"/>
          </p:nvPr>
        </p:nvPicPr>
        <p:blipFill>
          <a:blip r:embed="rId2" cstate="print"/>
          <a:stretch>
            <a:fillRect/>
          </a:stretch>
        </p:blipFill>
        <p:spPr>
          <a:xfrm>
            <a:off x="304800" y="3429000"/>
            <a:ext cx="5573059" cy="2320212"/>
          </a:xfrm>
        </p:spPr>
      </p:pic>
      <p:sp>
        <p:nvSpPr>
          <p:cNvPr id="4" name="Content Placeholder 3"/>
          <p:cNvSpPr>
            <a:spLocks noGrp="1"/>
          </p:cNvSpPr>
          <p:nvPr>
            <p:ph sz="half" idx="2"/>
          </p:nvPr>
        </p:nvSpPr>
        <p:spPr>
          <a:xfrm>
            <a:off x="6096000" y="1600200"/>
            <a:ext cx="2895600" cy="2438400"/>
          </a:xfrm>
          <a:ln w="19050">
            <a:solidFill>
              <a:schemeClr val="tx1"/>
            </a:solidFill>
          </a:ln>
        </p:spPr>
        <p:txBody>
          <a:bodyPr>
            <a:normAutofit/>
          </a:bodyPr>
          <a:lstStyle/>
          <a:p>
            <a:pPr marL="182880" indent="-182880">
              <a:lnSpc>
                <a:spcPts val="1200"/>
              </a:lnSpc>
              <a:spcBef>
                <a:spcPts val="600"/>
              </a:spcBef>
              <a:buClrTx/>
              <a:buSzPct val="103000"/>
              <a:buFont typeface="+mj-lt"/>
              <a:buAutoNum type="arabicParenR"/>
            </a:pPr>
            <a:r>
              <a:rPr lang="en-US" sz="1400" dirty="0" smtClean="0"/>
              <a:t>The 2010 Total King County Municipal Corporation property tax takings and pie chart on the previous slide show some $3.428 billion dollars</a:t>
            </a:r>
          </a:p>
          <a:p>
            <a:pPr marL="182880" indent="-182880">
              <a:lnSpc>
                <a:spcPts val="1200"/>
              </a:lnSpc>
              <a:spcBef>
                <a:spcPts val="600"/>
              </a:spcBef>
              <a:buClrTx/>
              <a:buSzPct val="103000"/>
              <a:buFont typeface="+mj-lt"/>
              <a:buAutoNum type="arabicParenR"/>
            </a:pPr>
            <a:r>
              <a:rPr lang="en-US" sz="1400" dirty="0" smtClean="0"/>
              <a:t>Then refer to the table to the left. King County Municipal Corporation has a annual gross revenue of some $3.522 billion for the year 2010.</a:t>
            </a:r>
          </a:p>
          <a:p>
            <a:pPr marL="182880" indent="-182880">
              <a:lnSpc>
                <a:spcPts val="1200"/>
              </a:lnSpc>
              <a:spcBef>
                <a:spcPts val="600"/>
              </a:spcBef>
              <a:buClrTx/>
              <a:buSzPct val="103000"/>
              <a:buFont typeface="+mj-lt"/>
              <a:buAutoNum type="arabicParenR"/>
            </a:pPr>
            <a:r>
              <a:rPr lang="en-US" sz="1400" dirty="0" smtClean="0"/>
              <a:t>The revenue of King County Municipal Corporation appears to be near identical to the annual property tax larceny grand theft. </a:t>
            </a:r>
          </a:p>
          <a:p>
            <a:pPr marL="182880" indent="-182880">
              <a:lnSpc>
                <a:spcPts val="1200"/>
              </a:lnSpc>
              <a:spcBef>
                <a:spcPts val="600"/>
              </a:spcBef>
              <a:buClrTx/>
              <a:buSzPct val="103000"/>
              <a:buNone/>
            </a:pPr>
            <a:endParaRPr lang="en-US" sz="1200" dirty="0"/>
          </a:p>
        </p:txBody>
      </p:sp>
      <p:sp>
        <p:nvSpPr>
          <p:cNvPr id="9" name="Oval 8"/>
          <p:cNvSpPr/>
          <p:nvPr/>
        </p:nvSpPr>
        <p:spPr>
          <a:xfrm>
            <a:off x="2590800" y="5257800"/>
            <a:ext cx="9144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85800" y="1604427"/>
            <a:ext cx="4876800" cy="1138773"/>
          </a:xfrm>
          <a:prstGeom prst="rect">
            <a:avLst/>
          </a:prstGeom>
          <a:solidFill>
            <a:srgbClr val="FF9999"/>
          </a:solidFill>
        </p:spPr>
        <p:txBody>
          <a:bodyPr wrap="square" rtlCol="0">
            <a:spAutoFit/>
          </a:bodyPr>
          <a:lstStyle/>
          <a:p>
            <a:pPr>
              <a:buFont typeface="Arial" pitchFamily="34" charset="0"/>
              <a:buChar char="•"/>
            </a:pPr>
            <a:r>
              <a:rPr lang="en-US" sz="1400" dirty="0" smtClean="0"/>
              <a:t>King County Municipal Corporation of WA Inc</a:t>
            </a:r>
            <a:r>
              <a:rPr lang="en-US" sz="1400" u="sng" dirty="0" smtClean="0"/>
              <a:t>. Annual Gross Revenue </a:t>
            </a:r>
            <a:r>
              <a:rPr lang="en-US" sz="1400" dirty="0" smtClean="0"/>
              <a:t>for 2010 is $3.522 Billion –</a:t>
            </a:r>
          </a:p>
          <a:p>
            <a:pPr>
              <a:buFont typeface="Arial" pitchFamily="34" charset="0"/>
              <a:buChar char="•"/>
            </a:pPr>
            <a:endParaRPr lang="en-US" sz="1200" dirty="0" smtClean="0"/>
          </a:p>
          <a:p>
            <a:pPr>
              <a:buFont typeface="Arial" pitchFamily="34" charset="0"/>
              <a:buChar char="•"/>
            </a:pPr>
            <a:r>
              <a:rPr lang="en-US" sz="1400" dirty="0" smtClean="0"/>
              <a:t>The Property Tax Larceny for the same year is $3.428 Billion –is this Unbelievable.  </a:t>
            </a:r>
            <a:endParaRPr lang="en-US" sz="1400" dirty="0"/>
          </a:p>
        </p:txBody>
      </p:sp>
      <p:cxnSp>
        <p:nvCxnSpPr>
          <p:cNvPr id="12" name="Curved Connector 11"/>
          <p:cNvCxnSpPr/>
          <p:nvPr/>
        </p:nvCxnSpPr>
        <p:spPr>
          <a:xfrm rot="5400000">
            <a:off x="1828802" y="3657602"/>
            <a:ext cx="3124201" cy="76197"/>
          </a:xfrm>
          <a:prstGeom prst="curved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Horizontal Scroll 40"/>
          <p:cNvSpPr/>
          <p:nvPr/>
        </p:nvSpPr>
        <p:spPr>
          <a:xfrm>
            <a:off x="6172200" y="76200"/>
            <a:ext cx="2819400" cy="1033272"/>
          </a:xfrm>
          <a:prstGeom prst="horizontalScroll">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“Between truth and the search for truth, I opt for the second.”</a:t>
            </a:r>
          </a:p>
          <a:p>
            <a:r>
              <a:rPr lang="en-US" sz="1200" dirty="0" smtClean="0">
                <a:solidFill>
                  <a:schemeClr val="tx1"/>
                </a:solidFill>
              </a:rPr>
              <a:t>Bernard Berenson</a:t>
            </a:r>
            <a:endParaRPr lang="en-US" sz="1200" dirty="0">
              <a:solidFill>
                <a:schemeClr val="tx1"/>
              </a:solidFill>
            </a:endParaRPr>
          </a:p>
        </p:txBody>
      </p:sp>
      <p:sp>
        <p:nvSpPr>
          <p:cNvPr id="13" name="Date Placeholder 12"/>
          <p:cNvSpPr>
            <a:spLocks noGrp="1"/>
          </p:cNvSpPr>
          <p:nvPr>
            <p:ph type="dt" sz="half" idx="10"/>
          </p:nvPr>
        </p:nvSpPr>
        <p:spPr/>
        <p:txBody>
          <a:bodyPr/>
          <a:lstStyle/>
          <a:p>
            <a:r>
              <a:rPr lang="en-US" dirty="0" smtClean="0"/>
              <a:t>4/22/2013</a:t>
            </a:r>
            <a:endParaRPr lang="en-US" dirty="0"/>
          </a:p>
        </p:txBody>
      </p:sp>
      <p:sp>
        <p:nvSpPr>
          <p:cNvPr id="14" name="Footer Placeholder 13"/>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1" y="381000"/>
            <a:ext cx="3429000" cy="381000"/>
          </a:xfrm>
        </p:spPr>
        <p:txBody>
          <a:bodyPr>
            <a:normAutofit fontScale="90000"/>
          </a:bodyPr>
          <a:lstStyle/>
          <a:p>
            <a:r>
              <a:rPr lang="en-US" sz="1800" dirty="0" smtClean="0"/>
              <a:t>Property tax lies – Part 5 of 8</a:t>
            </a:r>
            <a:br>
              <a:rPr lang="en-US" sz="1800" dirty="0" smtClean="0"/>
            </a:br>
            <a:r>
              <a:rPr lang="en-US" sz="1800" dirty="0" smtClean="0"/>
              <a:t>King County Washington </a:t>
            </a:r>
            <a:endParaRPr lang="en-US" sz="1800" dirty="0"/>
          </a:p>
        </p:txBody>
      </p:sp>
      <p:pic>
        <p:nvPicPr>
          <p:cNvPr id="7" name="Content Placeholder 6" descr="King-County-Principal-Prope.png"/>
          <p:cNvPicPr>
            <a:picLocks noGrp="1" noChangeAspect="1"/>
          </p:cNvPicPr>
          <p:nvPr>
            <p:ph sz="half" idx="4294967295"/>
          </p:nvPr>
        </p:nvPicPr>
        <p:blipFill>
          <a:blip r:embed="rId2" cstate="print"/>
          <a:stretch>
            <a:fillRect/>
          </a:stretch>
        </p:blipFill>
        <p:spPr>
          <a:xfrm>
            <a:off x="152400" y="990600"/>
            <a:ext cx="4267200" cy="5410200"/>
          </a:xfrm>
        </p:spPr>
      </p:pic>
      <p:pic>
        <p:nvPicPr>
          <p:cNvPr id="9" name="Picture 8" descr="King-County-Assessed-2001-1.png"/>
          <p:cNvPicPr>
            <a:picLocks noChangeAspect="1"/>
          </p:cNvPicPr>
          <p:nvPr/>
        </p:nvPicPr>
        <p:blipFill>
          <a:blip r:embed="rId3" cstate="print"/>
          <a:stretch>
            <a:fillRect/>
          </a:stretch>
        </p:blipFill>
        <p:spPr>
          <a:xfrm>
            <a:off x="4454574" y="381000"/>
            <a:ext cx="4537026" cy="3118174"/>
          </a:xfrm>
          <a:prstGeom prst="rect">
            <a:avLst/>
          </a:prstGeom>
        </p:spPr>
      </p:pic>
      <p:sp>
        <p:nvSpPr>
          <p:cNvPr id="10" name="TextBox 9"/>
          <p:cNvSpPr txBox="1"/>
          <p:nvPr/>
        </p:nvSpPr>
        <p:spPr>
          <a:xfrm>
            <a:off x="5029200" y="381000"/>
            <a:ext cx="3276600" cy="276999"/>
          </a:xfrm>
          <a:prstGeom prst="rect">
            <a:avLst/>
          </a:prstGeom>
          <a:noFill/>
        </p:spPr>
        <p:txBody>
          <a:bodyPr wrap="square" rtlCol="0">
            <a:spAutoFit/>
          </a:bodyPr>
          <a:lstStyle/>
          <a:p>
            <a:r>
              <a:rPr lang="en-US" sz="1200" dirty="0" smtClean="0"/>
              <a:t>King County Municipal Corporation Washington</a:t>
            </a:r>
            <a:endParaRPr lang="en-US" sz="1200" dirty="0"/>
          </a:p>
        </p:txBody>
      </p:sp>
      <p:sp>
        <p:nvSpPr>
          <p:cNvPr id="12" name="Down Arrow 11"/>
          <p:cNvSpPr/>
          <p:nvPr/>
        </p:nvSpPr>
        <p:spPr>
          <a:xfrm>
            <a:off x="5257800" y="1524000"/>
            <a:ext cx="228600" cy="182880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12"/>
          <p:cNvSpPr/>
          <p:nvPr/>
        </p:nvSpPr>
        <p:spPr>
          <a:xfrm>
            <a:off x="6172200" y="1524000"/>
            <a:ext cx="228600" cy="182880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4572000" y="3581400"/>
            <a:ext cx="4267200" cy="2862322"/>
          </a:xfrm>
          <a:prstGeom prst="rect">
            <a:avLst/>
          </a:prstGeom>
          <a:noFill/>
        </p:spPr>
        <p:txBody>
          <a:bodyPr wrap="square" rtlCol="0">
            <a:spAutoFit/>
          </a:bodyPr>
          <a:lstStyle/>
          <a:p>
            <a:pPr marL="182880" indent="-182880">
              <a:lnSpc>
                <a:spcPts val="1100"/>
              </a:lnSpc>
              <a:spcBef>
                <a:spcPts val="600"/>
              </a:spcBef>
              <a:buClrTx/>
              <a:buFont typeface="+mj-lt"/>
              <a:buAutoNum type="arabicParenR"/>
            </a:pPr>
            <a:r>
              <a:rPr lang="en-US" sz="1200" dirty="0" smtClean="0">
                <a:latin typeface="Calibri" pitchFamily="34" charset="0"/>
              </a:rPr>
              <a:t>King County Municipal Corp. WA and it’s Municipal Port of Seattle share the same assessment of taking private property. Next slide will show you a similar picture.</a:t>
            </a:r>
          </a:p>
          <a:p>
            <a:pPr marL="182880" indent="-182880">
              <a:lnSpc>
                <a:spcPts val="1100"/>
              </a:lnSpc>
              <a:spcBef>
                <a:spcPts val="600"/>
              </a:spcBef>
              <a:buClrTx/>
              <a:buFont typeface="+mj-lt"/>
              <a:buAutoNum type="arabicParenR"/>
            </a:pPr>
            <a:r>
              <a:rPr lang="en-US" sz="1200" dirty="0" smtClean="0">
                <a:latin typeface="Calibri" pitchFamily="34" charset="0"/>
              </a:rPr>
              <a:t>The top 15 corporations in King County, table to left, pay only 5% of the total property assessed value. The remaining 95% is paid by smaller business and property owners.  </a:t>
            </a:r>
            <a:r>
              <a:rPr lang="en-US" sz="1200" u="sng" dirty="0" smtClean="0">
                <a:latin typeface="Calibri" pitchFamily="34" charset="0"/>
              </a:rPr>
              <a:t>Do you get the picture ?</a:t>
            </a:r>
          </a:p>
          <a:p>
            <a:pPr marL="182880" indent="-182880">
              <a:lnSpc>
                <a:spcPts val="1100"/>
              </a:lnSpc>
              <a:spcBef>
                <a:spcPts val="600"/>
              </a:spcBef>
              <a:buClrTx/>
              <a:buFont typeface="+mj-lt"/>
              <a:buAutoNum type="arabicParenR"/>
            </a:pPr>
            <a:r>
              <a:rPr lang="en-US" sz="1200" dirty="0" smtClean="0">
                <a:latin typeface="Calibri" pitchFamily="34" charset="0"/>
              </a:rPr>
              <a:t>The Total Assessed Valuation of private property has increased 86% over the last 9 years and the Estimated Actual Value has increased 96%.  The lowering of the Total Direct Tax Rate does not offset such an increase.  </a:t>
            </a:r>
            <a:r>
              <a:rPr lang="en-US" sz="1200" u="sng" dirty="0" smtClean="0">
                <a:latin typeface="Calibri" pitchFamily="34" charset="0"/>
              </a:rPr>
              <a:t>The effective increase is about 68% over the last 9 years.  Has your salary or business increased this much, of course not.   </a:t>
            </a:r>
          </a:p>
          <a:p>
            <a:pPr marL="182880" indent="-182880">
              <a:lnSpc>
                <a:spcPts val="1100"/>
              </a:lnSpc>
              <a:spcBef>
                <a:spcPts val="600"/>
              </a:spcBef>
              <a:buClrTx/>
              <a:buFont typeface="+mj-lt"/>
              <a:buAutoNum type="arabicParenR"/>
            </a:pPr>
            <a:r>
              <a:rPr lang="en-US" sz="1200" dirty="0" smtClean="0">
                <a:latin typeface="Calibri" pitchFamily="34" charset="0"/>
              </a:rPr>
              <a:t>No family business or property owners can carry this insane level of criminal extortion.  </a:t>
            </a:r>
            <a:r>
              <a:rPr lang="en-US" sz="1200" u="sng" dirty="0" smtClean="0">
                <a:latin typeface="Calibri" pitchFamily="34" charset="0"/>
              </a:rPr>
              <a:t>Private property </a:t>
            </a:r>
            <a:r>
              <a:rPr lang="en-US" sz="1200" dirty="0" smtClean="0">
                <a:latin typeface="Calibri" pitchFamily="34" charset="0"/>
              </a:rPr>
              <a:t>and </a:t>
            </a:r>
            <a:r>
              <a:rPr lang="en-US" sz="1200" u="sng" dirty="0" smtClean="0">
                <a:latin typeface="Calibri" pitchFamily="34" charset="0"/>
              </a:rPr>
              <a:t>family business </a:t>
            </a:r>
            <a:r>
              <a:rPr lang="en-US" sz="1200" dirty="0" smtClean="0">
                <a:latin typeface="Calibri" pitchFamily="34" charset="0"/>
              </a:rPr>
              <a:t>are basic unalienable rights NEEDED to survive  NOT privileges to be treated as taxable commodities confiscated by the Kings men.  </a:t>
            </a:r>
          </a:p>
        </p:txBody>
      </p:sp>
      <p:sp>
        <p:nvSpPr>
          <p:cNvPr id="16" name="Oval 15"/>
          <p:cNvSpPr/>
          <p:nvPr/>
        </p:nvSpPr>
        <p:spPr>
          <a:xfrm>
            <a:off x="1295400" y="1371600"/>
            <a:ext cx="1752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3733800" y="4495800"/>
            <a:ext cx="6858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Curved Connector 18"/>
          <p:cNvCxnSpPr/>
          <p:nvPr/>
        </p:nvCxnSpPr>
        <p:spPr>
          <a:xfrm rot="16200000" flipH="1">
            <a:off x="2095500" y="2552700"/>
            <a:ext cx="2590800" cy="1143000"/>
          </a:xfrm>
          <a:prstGeom prst="curvedConnector3">
            <a:avLst>
              <a:gd name="adj1" fmla="val 65975"/>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Date Placeholder 13"/>
          <p:cNvSpPr>
            <a:spLocks noGrp="1"/>
          </p:cNvSpPr>
          <p:nvPr>
            <p:ph type="dt" sz="half" idx="10"/>
          </p:nvPr>
        </p:nvSpPr>
        <p:spPr/>
        <p:txBody>
          <a:bodyPr/>
          <a:lstStyle/>
          <a:p>
            <a:r>
              <a:rPr lang="en-US" dirty="0" smtClean="0"/>
              <a:t>4/22/2013</a:t>
            </a:r>
            <a:endParaRPr lang="en-US" dirty="0"/>
          </a:p>
        </p:txBody>
      </p:sp>
      <p:sp>
        <p:nvSpPr>
          <p:cNvPr id="18" name="Footer Placeholder 17"/>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152400"/>
            <a:ext cx="3279775" cy="609600"/>
          </a:xfrm>
        </p:spPr>
        <p:txBody>
          <a:bodyPr>
            <a:normAutofit/>
          </a:bodyPr>
          <a:lstStyle/>
          <a:p>
            <a:r>
              <a:rPr lang="en-US" sz="1600" dirty="0" smtClean="0"/>
              <a:t>Property tax lies – Part 6 of 8</a:t>
            </a:r>
            <a:br>
              <a:rPr lang="en-US" sz="1600" dirty="0" smtClean="0"/>
            </a:br>
            <a:r>
              <a:rPr lang="en-US" sz="1600" dirty="0" smtClean="0"/>
              <a:t>the port of seattle  lie</a:t>
            </a:r>
            <a:endParaRPr lang="en-US" sz="1600" dirty="0"/>
          </a:p>
        </p:txBody>
      </p:sp>
      <p:pic>
        <p:nvPicPr>
          <p:cNvPr id="7" name="Content Placeholder 6" descr="Port-of-Seattle-Principal-P.png"/>
          <p:cNvPicPr>
            <a:picLocks noGrp="1" noChangeAspect="1"/>
          </p:cNvPicPr>
          <p:nvPr>
            <p:ph sz="half" idx="4294967295"/>
          </p:nvPr>
        </p:nvPicPr>
        <p:blipFill>
          <a:blip r:embed="rId2" cstate="print"/>
          <a:stretch>
            <a:fillRect/>
          </a:stretch>
        </p:blipFill>
        <p:spPr>
          <a:xfrm>
            <a:off x="152400" y="838200"/>
            <a:ext cx="4572000" cy="5557837"/>
          </a:xfrm>
        </p:spPr>
      </p:pic>
      <p:sp>
        <p:nvSpPr>
          <p:cNvPr id="4" name="Content Placeholder 3"/>
          <p:cNvSpPr>
            <a:spLocks noGrp="1"/>
          </p:cNvSpPr>
          <p:nvPr>
            <p:ph sz="half" idx="4294967295"/>
          </p:nvPr>
        </p:nvSpPr>
        <p:spPr>
          <a:xfrm>
            <a:off x="4724400" y="3276600"/>
            <a:ext cx="4267200" cy="3429000"/>
          </a:xfrm>
        </p:spPr>
        <p:txBody>
          <a:bodyPr>
            <a:normAutofit/>
          </a:bodyPr>
          <a:lstStyle/>
          <a:p>
            <a:pPr marL="182880" indent="-182880">
              <a:lnSpc>
                <a:spcPts val="900"/>
              </a:lnSpc>
              <a:spcBef>
                <a:spcPts val="600"/>
              </a:spcBef>
              <a:buClrTx/>
              <a:buSzPct val="94000"/>
              <a:buFont typeface="+mj-lt"/>
              <a:buAutoNum type="arabicParenR"/>
            </a:pPr>
            <a:r>
              <a:rPr lang="en-US" sz="1200" dirty="0" smtClean="0">
                <a:latin typeface="Calibri" pitchFamily="34" charset="0"/>
              </a:rPr>
              <a:t>The top 15 corporations in </a:t>
            </a:r>
            <a:r>
              <a:rPr lang="en-US" sz="1200" b="1" dirty="0" smtClean="0">
                <a:latin typeface="Calibri" pitchFamily="34" charset="0"/>
              </a:rPr>
              <a:t>King County</a:t>
            </a:r>
            <a:r>
              <a:rPr lang="en-US" sz="1200" dirty="0" smtClean="0">
                <a:latin typeface="Calibri" pitchFamily="34" charset="0"/>
              </a:rPr>
              <a:t>, table to left, pay only 5% of the total property assessed value. The remaining 95% is paid by smaller business and property owners.  </a:t>
            </a:r>
            <a:r>
              <a:rPr lang="en-US" sz="1200" u="sng" dirty="0" smtClean="0">
                <a:latin typeface="Calibri" pitchFamily="34" charset="0"/>
              </a:rPr>
              <a:t>Do you get the picture yet?</a:t>
            </a:r>
          </a:p>
          <a:p>
            <a:pPr marL="182880" indent="-182880">
              <a:lnSpc>
                <a:spcPts val="900"/>
              </a:lnSpc>
              <a:spcBef>
                <a:spcPts val="600"/>
              </a:spcBef>
              <a:buClrTx/>
              <a:buSzPct val="94000"/>
              <a:buFont typeface="+mj-lt"/>
              <a:buAutoNum type="arabicParenR"/>
            </a:pPr>
            <a:r>
              <a:rPr lang="en-US" sz="1200" u="sng" dirty="0" smtClean="0">
                <a:latin typeface="Calibri" pitchFamily="34" charset="0"/>
              </a:rPr>
              <a:t>It gets worse.  The assessed value of King County private property which is the same for the Port of Seattle has increased 82% over the last 9 years and the tax rate of taking has increased 16%. Have your taxes gone down?</a:t>
            </a:r>
          </a:p>
          <a:p>
            <a:pPr marL="182880" indent="-182880">
              <a:lnSpc>
                <a:spcPts val="900"/>
              </a:lnSpc>
              <a:spcBef>
                <a:spcPts val="600"/>
              </a:spcBef>
              <a:buClrTx/>
              <a:buSzPct val="94000"/>
              <a:buFont typeface="+mj-lt"/>
              <a:buAutoNum type="arabicParenR"/>
            </a:pPr>
            <a:r>
              <a:rPr lang="en-US" sz="1200" dirty="0" smtClean="0">
                <a:latin typeface="Calibri" pitchFamily="34" charset="0"/>
              </a:rPr>
              <a:t>The municipal public corporations AND the private corporations have determined that in order for them both to “survive”, they must transfer their gross mismanagement cost of doing “business” onto smaller businesses and property owners.  This is how perverted the taking of private property as become by the colluding municipal and private corporations.</a:t>
            </a:r>
          </a:p>
          <a:p>
            <a:pPr marL="182880" indent="-182880">
              <a:lnSpc>
                <a:spcPts val="900"/>
              </a:lnSpc>
              <a:spcBef>
                <a:spcPts val="600"/>
              </a:spcBef>
              <a:buClrTx/>
              <a:buSzPct val="94000"/>
              <a:buFont typeface="+mj-lt"/>
              <a:buAutoNum type="arabicParenR"/>
            </a:pPr>
            <a:r>
              <a:rPr lang="en-US" sz="1200" u="sng" dirty="0" smtClean="0">
                <a:latin typeface="Calibri" pitchFamily="34" charset="0"/>
              </a:rPr>
              <a:t>What they are not telling you is a single digit income tax on all large corporation in the county could replace  property taxes . </a:t>
            </a:r>
            <a:r>
              <a:rPr lang="en-US" sz="1200" dirty="0" smtClean="0">
                <a:latin typeface="Calibri" pitchFamily="34" charset="0"/>
              </a:rPr>
              <a:t>Property taxes are regressive, feudal and go against the highest fundamental and founding laws of the land including our Christian heritage.  Said another way, the public and private sectors of business have no rightful authority or jurisdiction in private affairs of the state Citizen most especially taxing, regulating and charging them usury for basic  birthrights of property ownership , labor  and family business necessary to survive.</a:t>
            </a:r>
            <a:endParaRPr lang="en-US" sz="1200" dirty="0" smtClean="0"/>
          </a:p>
          <a:p>
            <a:pPr>
              <a:lnSpc>
                <a:spcPts val="900"/>
              </a:lnSpc>
              <a:spcBef>
                <a:spcPts val="600"/>
              </a:spcBef>
              <a:buClrTx/>
              <a:buFont typeface="+mj-lt"/>
              <a:buAutoNum type="arabicParenR"/>
            </a:pPr>
            <a:endParaRPr lang="en-US" sz="1200" u="sng" dirty="0"/>
          </a:p>
        </p:txBody>
      </p:sp>
      <p:pic>
        <p:nvPicPr>
          <p:cNvPr id="8" name="Picture 7" descr="Port-of-Seattle-&amp;-King-Coun.png"/>
          <p:cNvPicPr>
            <a:picLocks noChangeAspect="1"/>
          </p:cNvPicPr>
          <p:nvPr/>
        </p:nvPicPr>
        <p:blipFill>
          <a:blip r:embed="rId3" cstate="print"/>
          <a:stretch>
            <a:fillRect/>
          </a:stretch>
        </p:blipFill>
        <p:spPr>
          <a:xfrm>
            <a:off x="4722434" y="76200"/>
            <a:ext cx="4269166" cy="3124200"/>
          </a:xfrm>
          <a:prstGeom prst="rect">
            <a:avLst/>
          </a:prstGeom>
        </p:spPr>
      </p:pic>
      <p:sp>
        <p:nvSpPr>
          <p:cNvPr id="10" name="Oval 9"/>
          <p:cNvSpPr/>
          <p:nvPr/>
        </p:nvSpPr>
        <p:spPr>
          <a:xfrm>
            <a:off x="3886200" y="3581400"/>
            <a:ext cx="914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1" name="Oval 10"/>
          <p:cNvSpPr/>
          <p:nvPr/>
        </p:nvSpPr>
        <p:spPr>
          <a:xfrm>
            <a:off x="0" y="914400"/>
            <a:ext cx="17526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6" name="Down Arrow 15"/>
          <p:cNvSpPr/>
          <p:nvPr/>
        </p:nvSpPr>
        <p:spPr>
          <a:xfrm rot="10800000">
            <a:off x="5105400" y="1447801"/>
            <a:ext cx="228600" cy="978408"/>
          </a:xfrm>
          <a:prstGeom prst="downArrow">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own Arrow 16"/>
          <p:cNvSpPr/>
          <p:nvPr/>
        </p:nvSpPr>
        <p:spPr>
          <a:xfrm rot="10800000">
            <a:off x="5791200" y="1447800"/>
            <a:ext cx="152400" cy="978408"/>
          </a:xfrm>
          <a:prstGeom prst="downArrow">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Curved Connector 18"/>
          <p:cNvCxnSpPr/>
          <p:nvPr/>
        </p:nvCxnSpPr>
        <p:spPr>
          <a:xfrm rot="16200000" flipH="1">
            <a:off x="1714500" y="1409700"/>
            <a:ext cx="2362200" cy="2286000"/>
          </a:xfrm>
          <a:prstGeom prst="curvedConnector3">
            <a:avLst>
              <a:gd name="adj1" fmla="val 56927"/>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52600" y="914400"/>
            <a:ext cx="2895600" cy="553998"/>
          </a:xfrm>
          <a:prstGeom prst="rect">
            <a:avLst/>
          </a:prstGeom>
          <a:noFill/>
        </p:spPr>
        <p:txBody>
          <a:bodyPr wrap="square" rtlCol="0">
            <a:spAutoFit/>
          </a:bodyPr>
          <a:lstStyle/>
          <a:p>
            <a:pPr>
              <a:lnSpc>
                <a:spcPts val="1200"/>
              </a:lnSpc>
            </a:pPr>
            <a:r>
              <a:rPr lang="en-US" sz="1200" u="sng" dirty="0" smtClean="0"/>
              <a:t>The ports of Washington handle 8% of all American exports and receive 6% of the nation's imports.</a:t>
            </a:r>
            <a:r>
              <a:rPr lang="en-US" sz="1200" u="sng" baseline="30000" dirty="0" smtClean="0">
                <a:hlinkClick r:id="" action="ppaction://hlinkfile"/>
              </a:rPr>
              <a:t>[9]</a:t>
            </a:r>
            <a:endParaRPr lang="en-US" sz="1200" u="sng" dirty="0"/>
          </a:p>
        </p:txBody>
      </p:sp>
      <p:sp>
        <p:nvSpPr>
          <p:cNvPr id="14" name="Date Placeholder 13"/>
          <p:cNvSpPr>
            <a:spLocks noGrp="1"/>
          </p:cNvSpPr>
          <p:nvPr>
            <p:ph type="dt" sz="half" idx="10"/>
          </p:nvPr>
        </p:nvSpPr>
        <p:spPr/>
        <p:txBody>
          <a:bodyPr/>
          <a:lstStyle/>
          <a:p>
            <a:r>
              <a:rPr lang="en-US" dirty="0" smtClean="0"/>
              <a:t>4/22/2013</a:t>
            </a:r>
            <a:endParaRPr lang="en-US" dirty="0"/>
          </a:p>
        </p:txBody>
      </p:sp>
      <p:sp>
        <p:nvSpPr>
          <p:cNvPr id="15" name="Footer Placeholder 14"/>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1625" y="76200"/>
            <a:ext cx="3889375" cy="381000"/>
          </a:xfrm>
        </p:spPr>
        <p:txBody>
          <a:bodyPr>
            <a:normAutofit/>
          </a:bodyPr>
          <a:lstStyle/>
          <a:p>
            <a:r>
              <a:rPr lang="en-US" sz="1800" dirty="0" smtClean="0"/>
              <a:t>Property tax lies – Part 7 of 8 </a:t>
            </a:r>
            <a:endParaRPr lang="en-US" sz="1800" dirty="0"/>
          </a:p>
        </p:txBody>
      </p:sp>
      <p:sp>
        <p:nvSpPr>
          <p:cNvPr id="4" name="Content Placeholder 3"/>
          <p:cNvSpPr>
            <a:spLocks noGrp="1"/>
          </p:cNvSpPr>
          <p:nvPr>
            <p:ph sz="half" idx="4294967295"/>
          </p:nvPr>
        </p:nvSpPr>
        <p:spPr>
          <a:xfrm>
            <a:off x="4191000" y="990600"/>
            <a:ext cx="4800600" cy="5410200"/>
          </a:xfrm>
          <a:ln w="19050">
            <a:solidFill>
              <a:schemeClr val="tx1"/>
            </a:solidFill>
          </a:ln>
        </p:spPr>
        <p:txBody>
          <a:bodyPr>
            <a:noAutofit/>
          </a:bodyPr>
          <a:lstStyle/>
          <a:p>
            <a:pPr marL="182880" indent="-182880">
              <a:lnSpc>
                <a:spcPts val="1000"/>
              </a:lnSpc>
              <a:spcBef>
                <a:spcPts val="200"/>
              </a:spcBef>
              <a:buClrTx/>
              <a:buSzPct val="99000"/>
              <a:buFont typeface="+mj-lt"/>
              <a:buAutoNum type="arabicParenR"/>
            </a:pPr>
            <a:r>
              <a:rPr lang="en-US" sz="1200" b="1" dirty="0" smtClean="0">
                <a:latin typeface="Calibri" pitchFamily="34" charset="0"/>
              </a:rPr>
              <a:t>Every function </a:t>
            </a:r>
            <a:r>
              <a:rPr lang="en-US" sz="1200" dirty="0" smtClean="0">
                <a:latin typeface="Calibri" pitchFamily="34" charset="0"/>
              </a:rPr>
              <a:t>on this pie chart should be reconstituted into a public coop or a private business based on free choice of the services NOT the embezzlement of private property and the wages of the owners.</a:t>
            </a:r>
          </a:p>
          <a:p>
            <a:pPr marL="182880" indent="-182880">
              <a:lnSpc>
                <a:spcPts val="1000"/>
              </a:lnSpc>
              <a:spcBef>
                <a:spcPts val="200"/>
              </a:spcBef>
              <a:buClrTx/>
              <a:buSzPct val="99000"/>
              <a:buFont typeface="+mj-lt"/>
              <a:buAutoNum type="arabicParenR"/>
            </a:pPr>
            <a:r>
              <a:rPr lang="en-US" sz="1200" b="1" dirty="0" smtClean="0">
                <a:latin typeface="Calibri" pitchFamily="34" charset="0"/>
              </a:rPr>
              <a:t>American’s Municipal corporations </a:t>
            </a:r>
            <a:r>
              <a:rPr lang="en-US" sz="1200" dirty="0" smtClean="0">
                <a:latin typeface="Calibri" pitchFamily="34" charset="0"/>
              </a:rPr>
              <a:t>have been allowed  to assimilate state Citizens’ family business &amp; property by force they have become so successful hundreds of Muni’s net worth and revenues are larger than many states &amp; private corporations.  They have done this by increasing use of needless tyranny and sharing of their spoils of war with their up line and down line states and cities and town municipal corporations.  This is a European feudal monarchy &amp; monopoly prohibited after the first American revolution </a:t>
            </a:r>
          </a:p>
          <a:p>
            <a:pPr marL="182880" indent="-182880">
              <a:lnSpc>
                <a:spcPts val="1000"/>
              </a:lnSpc>
              <a:spcBef>
                <a:spcPts val="200"/>
              </a:spcBef>
              <a:buClrTx/>
              <a:buSzPct val="99000"/>
              <a:buFont typeface="+mj-lt"/>
              <a:buAutoNum type="arabicParenR"/>
            </a:pPr>
            <a:r>
              <a:rPr lang="en-US" sz="1200" b="1" dirty="0" smtClean="0">
                <a:latin typeface="Calibri" pitchFamily="34" charset="0"/>
              </a:rPr>
              <a:t>The city and county municipals are growing wealthy at the expense of the local Citizens. Herein is the data to prove it.  They are increasingly more wealthy and bankrupt at the same time.  </a:t>
            </a:r>
          </a:p>
          <a:p>
            <a:pPr marL="182880" indent="-182880">
              <a:lnSpc>
                <a:spcPts val="1000"/>
              </a:lnSpc>
              <a:spcBef>
                <a:spcPts val="200"/>
              </a:spcBef>
              <a:buClrTx/>
              <a:buSzPct val="99000"/>
              <a:buFont typeface="+mj-lt"/>
              <a:buAutoNum type="arabicParenR"/>
            </a:pPr>
            <a:r>
              <a:rPr lang="en-US" sz="1200" b="1" dirty="0" smtClean="0">
                <a:latin typeface="Calibri" pitchFamily="34" charset="0"/>
              </a:rPr>
              <a:t>County and city library systems </a:t>
            </a:r>
            <a:r>
              <a:rPr lang="en-US" sz="1200" dirty="0" smtClean="0">
                <a:latin typeface="Calibri" pitchFamily="34" charset="0"/>
              </a:rPr>
              <a:t>are highly discretionary  &amp; leisure activities that do not belong in the government , let alone on tax tyranny roles.  If a community wants a library they can raise the funding through voluntary donations and volunteer labor to build the library. </a:t>
            </a:r>
          </a:p>
          <a:p>
            <a:pPr marL="182880" indent="-182880">
              <a:lnSpc>
                <a:spcPts val="1000"/>
              </a:lnSpc>
              <a:spcBef>
                <a:spcPts val="200"/>
              </a:spcBef>
              <a:buClrTx/>
              <a:buSzPct val="99000"/>
              <a:buFont typeface="+mj-lt"/>
              <a:buAutoNum type="arabicParenR"/>
            </a:pPr>
            <a:r>
              <a:rPr lang="en-US" sz="1200" b="1" dirty="0" smtClean="0">
                <a:latin typeface="Calibri" pitchFamily="34" charset="0"/>
              </a:rPr>
              <a:t>Fire is </a:t>
            </a:r>
            <a:r>
              <a:rPr lang="en-US" sz="1200" dirty="0" smtClean="0">
                <a:latin typeface="Calibri" pitchFamily="34" charset="0"/>
              </a:rPr>
              <a:t>an emergency service like wind, hail, volcano, earthquake or flood,</a:t>
            </a:r>
            <a:r>
              <a:rPr lang="en-US" sz="1200" u="sng" dirty="0" smtClean="0">
                <a:latin typeface="Calibri" pitchFamily="34" charset="0"/>
              </a:rPr>
              <a:t> NOT </a:t>
            </a:r>
            <a:r>
              <a:rPr lang="en-US" sz="1200" dirty="0" smtClean="0">
                <a:latin typeface="Calibri" pitchFamily="34" charset="0"/>
              </a:rPr>
              <a:t>a government tax district.  All fire departments should be privatized or reorganized into private/public coops pay for use services.  These services are paid when they are used at your free choice NOT by forced taxation in monopolies that do not compete.  Private insurance covers such disasters with limits &amp; deductibles  set by the home or business owner’s comfort zone.</a:t>
            </a:r>
          </a:p>
          <a:p>
            <a:pPr marL="182880" indent="-182880">
              <a:lnSpc>
                <a:spcPts val="1000"/>
              </a:lnSpc>
              <a:spcBef>
                <a:spcPts val="200"/>
              </a:spcBef>
              <a:buClrTx/>
              <a:buSzPct val="99000"/>
              <a:buFont typeface="+mj-lt"/>
              <a:buAutoNum type="arabicParenR"/>
            </a:pPr>
            <a:r>
              <a:rPr lang="en-US" sz="1200" b="1" dirty="0" smtClean="0">
                <a:latin typeface="Calibri" pitchFamily="34" charset="0"/>
              </a:rPr>
              <a:t>Surface water “management “</a:t>
            </a:r>
            <a:r>
              <a:rPr lang="en-US" sz="1200" dirty="0" smtClean="0">
                <a:latin typeface="Calibri" pitchFamily="34" charset="0"/>
              </a:rPr>
              <a:t>is not a function of government, this is called Mother nature and limited governments do not “manage” the weather nor  force anyone to do so.  Limited free republics do not pretend to control the weather, water tables, energy or flooding or the environment by force. If a free market develops supporting a private or public coop  in the “water management” that is called “supply and demand” NOT  monopolize and penalize.</a:t>
            </a:r>
          </a:p>
          <a:p>
            <a:pPr marL="182880" indent="-182880">
              <a:lnSpc>
                <a:spcPts val="1000"/>
              </a:lnSpc>
              <a:spcBef>
                <a:spcPts val="200"/>
              </a:spcBef>
              <a:buClrTx/>
              <a:buSzPct val="99000"/>
              <a:buFont typeface="+mj-lt"/>
              <a:buAutoNum type="arabicParenR"/>
            </a:pPr>
            <a:r>
              <a:rPr lang="en-US" sz="1200" b="1" dirty="0" smtClean="0">
                <a:latin typeface="Calibri" pitchFamily="34" charset="0"/>
              </a:rPr>
              <a:t>The Ferry systems are</a:t>
            </a:r>
            <a:r>
              <a:rPr lang="en-US" sz="1200" dirty="0" smtClean="0">
                <a:latin typeface="Calibri" pitchFamily="34" charset="0"/>
              </a:rPr>
              <a:t> no different than an airline company. The government may not enter into competition with any private or public coop business. Travel is a supply and demand business model not a social welfare model.  Public transit systems drive out independent small business competition and transfer  that cost  many times over to the state Citizens .  Governments cannot manage or own any business simply because they cannot compete in a free market in a true and honest free republic.  A true and honest free limited Republic sole mission is to keep the game board level and free, not mount it.</a:t>
            </a:r>
          </a:p>
        </p:txBody>
      </p:sp>
      <p:pic>
        <p:nvPicPr>
          <p:cNvPr id="7" name="Content Placeholder 6" descr="Property-Taxes-Distribution.png"/>
          <p:cNvPicPr>
            <a:picLocks noGrp="1" noChangeAspect="1"/>
          </p:cNvPicPr>
          <p:nvPr>
            <p:ph sz="half" idx="4294967295"/>
          </p:nvPr>
        </p:nvPicPr>
        <p:blipFill>
          <a:blip r:embed="rId2" cstate="print"/>
          <a:stretch>
            <a:fillRect/>
          </a:stretch>
        </p:blipFill>
        <p:spPr>
          <a:xfrm>
            <a:off x="336175" y="914400"/>
            <a:ext cx="3321425" cy="2971800"/>
          </a:xfrm>
          <a:prstGeom prst="rect">
            <a:avLst/>
          </a:prstGeom>
        </p:spPr>
      </p:pic>
      <p:pic>
        <p:nvPicPr>
          <p:cNvPr id="8" name="Picture 7" descr="Home-Owner-Sets-House-On-Fi.png"/>
          <p:cNvPicPr>
            <a:picLocks noChangeAspect="1"/>
          </p:cNvPicPr>
          <p:nvPr/>
        </p:nvPicPr>
        <p:blipFill>
          <a:blip r:embed="rId3" cstate="print"/>
          <a:stretch>
            <a:fillRect/>
          </a:stretch>
        </p:blipFill>
        <p:spPr>
          <a:xfrm>
            <a:off x="228600" y="3810001"/>
            <a:ext cx="3810000" cy="2590800"/>
          </a:xfrm>
          <a:prstGeom prst="rect">
            <a:avLst/>
          </a:prstGeom>
        </p:spPr>
      </p:pic>
      <p:sp>
        <p:nvSpPr>
          <p:cNvPr id="9" name="TextBox 8"/>
          <p:cNvSpPr txBox="1"/>
          <p:nvPr/>
        </p:nvSpPr>
        <p:spPr>
          <a:xfrm>
            <a:off x="381000" y="533400"/>
            <a:ext cx="3276600" cy="425758"/>
          </a:xfrm>
          <a:prstGeom prst="rect">
            <a:avLst/>
          </a:prstGeom>
          <a:solidFill>
            <a:schemeClr val="bg1"/>
          </a:solidFill>
        </p:spPr>
        <p:txBody>
          <a:bodyPr wrap="square" rtlCol="0">
            <a:spAutoFit/>
          </a:bodyPr>
          <a:lstStyle/>
          <a:p>
            <a:pPr algn="ctr">
              <a:lnSpc>
                <a:spcPts val="1300"/>
              </a:lnSpc>
            </a:pPr>
            <a:r>
              <a:rPr lang="en-US" sz="1200" b="1" dirty="0" smtClean="0"/>
              <a:t>King County Washington Municipal Corporation  Property Tax Distribution</a:t>
            </a:r>
            <a:endParaRPr lang="en-US" sz="1200" b="1" dirty="0"/>
          </a:p>
        </p:txBody>
      </p:sp>
      <p:sp>
        <p:nvSpPr>
          <p:cNvPr id="10" name="Horizontal Scroll 9"/>
          <p:cNvSpPr/>
          <p:nvPr/>
        </p:nvSpPr>
        <p:spPr>
          <a:xfrm>
            <a:off x="4267200" y="0"/>
            <a:ext cx="4724400" cy="1033272"/>
          </a:xfrm>
          <a:prstGeom prst="horizontalScroll">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“Reciting part of a sutra with the desire to benefit others is like reciting a recipe in the hope it will prevent people from starving.”</a:t>
            </a:r>
          </a:p>
          <a:p>
            <a:r>
              <a:rPr lang="en-US" sz="1200" dirty="0" smtClean="0">
                <a:solidFill>
                  <a:schemeClr val="tx1"/>
                </a:solidFill>
              </a:rPr>
              <a:t>Basset</a:t>
            </a:r>
            <a:endParaRPr lang="en-US" sz="1200" dirty="0">
              <a:solidFill>
                <a:schemeClr val="tx1"/>
              </a:solidFill>
            </a:endParaRPr>
          </a:p>
        </p:txBody>
      </p:sp>
      <p:sp>
        <p:nvSpPr>
          <p:cNvPr id="11" name="Date Placeholder 10"/>
          <p:cNvSpPr>
            <a:spLocks noGrp="1"/>
          </p:cNvSpPr>
          <p:nvPr>
            <p:ph type="dt" sz="half" idx="10"/>
          </p:nvPr>
        </p:nvSpPr>
        <p:spPr/>
        <p:txBody>
          <a:bodyPr/>
          <a:lstStyle/>
          <a:p>
            <a:r>
              <a:rPr lang="en-US" dirty="0" smtClean="0"/>
              <a:t>4/22/2013</a:t>
            </a:r>
            <a:endParaRPr lang="en-US" dirty="0"/>
          </a:p>
        </p:txBody>
      </p:sp>
      <p:sp>
        <p:nvSpPr>
          <p:cNvPr id="12" name="Footer Placeholder 11"/>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1625" y="152400"/>
            <a:ext cx="3355975" cy="609600"/>
          </a:xfrm>
        </p:spPr>
        <p:txBody>
          <a:bodyPr>
            <a:noAutofit/>
          </a:bodyPr>
          <a:lstStyle/>
          <a:p>
            <a:r>
              <a:rPr lang="en-US" sz="1400" dirty="0" smtClean="0"/>
              <a:t>Property tax lies – Part 8 of 8</a:t>
            </a:r>
            <a:br>
              <a:rPr lang="en-US" sz="1400" dirty="0" smtClean="0"/>
            </a:br>
            <a:r>
              <a:rPr lang="en-US" sz="1400" dirty="0" smtClean="0"/>
              <a:t>the port of seattle  needs your property taxes lie</a:t>
            </a:r>
            <a:endParaRPr lang="en-US" sz="1400" dirty="0"/>
          </a:p>
        </p:txBody>
      </p:sp>
      <p:sp>
        <p:nvSpPr>
          <p:cNvPr id="4" name="Content Placeholder 3"/>
          <p:cNvSpPr>
            <a:spLocks noGrp="1"/>
          </p:cNvSpPr>
          <p:nvPr>
            <p:ph sz="half" idx="4294967295"/>
          </p:nvPr>
        </p:nvSpPr>
        <p:spPr>
          <a:xfrm>
            <a:off x="3810000" y="152400"/>
            <a:ext cx="5257800" cy="6172200"/>
          </a:xfrm>
          <a:solidFill>
            <a:schemeClr val="accent6">
              <a:lumMod val="20000"/>
              <a:lumOff val="80000"/>
            </a:schemeClr>
          </a:solidFill>
        </p:spPr>
        <p:txBody>
          <a:bodyPr numCol="2">
            <a:noAutofit/>
          </a:bodyPr>
          <a:lstStyle/>
          <a:p>
            <a:pPr marL="228600" indent="-228600">
              <a:lnSpc>
                <a:spcPts val="1400"/>
              </a:lnSpc>
              <a:spcBef>
                <a:spcPts val="0"/>
              </a:spcBef>
              <a:buClrTx/>
              <a:buSzPct val="94000"/>
              <a:buNone/>
            </a:pPr>
            <a:r>
              <a:rPr lang="en-US" sz="1100" b="1" dirty="0" smtClean="0">
                <a:latin typeface="Calibri" pitchFamily="34" charset="0"/>
              </a:rPr>
              <a:t>The Port of Seattle  Needs To Tax Your Property Lie</a:t>
            </a:r>
          </a:p>
          <a:p>
            <a:pPr marL="228600" indent="-228600">
              <a:lnSpc>
                <a:spcPts val="1200"/>
              </a:lnSpc>
              <a:buClrTx/>
              <a:buSzPct val="94000"/>
              <a:buFont typeface="+mj-lt"/>
              <a:buAutoNum type="arabicParenR"/>
            </a:pPr>
            <a:r>
              <a:rPr lang="en-US" sz="1100" u="sng" dirty="0" smtClean="0">
                <a:latin typeface="Calibri" pitchFamily="34" charset="0"/>
              </a:rPr>
              <a:t>The Port of Seattle is also a municipal corporation </a:t>
            </a:r>
            <a:r>
              <a:rPr lang="en-US" sz="1100" dirty="0" smtClean="0">
                <a:latin typeface="Calibri" pitchFamily="34" charset="0"/>
              </a:rPr>
              <a:t>who employees King County Municipal Corporation as its agent. The following data is taken from their </a:t>
            </a:r>
            <a:r>
              <a:rPr lang="en-US" sz="1100" dirty="0" smtClean="0">
                <a:latin typeface="Calibri" pitchFamily="34" charset="0"/>
                <a:hlinkClick r:id="rId2"/>
              </a:rPr>
              <a:t>2010 CAFR</a:t>
            </a:r>
            <a:r>
              <a:rPr lang="en-US" sz="1100" dirty="0" smtClean="0">
                <a:latin typeface="Calibri" pitchFamily="34" charset="0"/>
              </a:rPr>
              <a:t>. “The Port of Seattle is a public enterprise governed by five commissioners “elected” by the citizens of King County. Its mission is to provide services and facilities to accommodate the transportation of cargo and passengers by air , and land. Its marine facilities include one of the largest container ports in the United States. The Port includes Seattle-Tacoma International Airport ..and marinas.. “</a:t>
            </a:r>
          </a:p>
          <a:p>
            <a:pPr marL="228600" indent="-228600">
              <a:lnSpc>
                <a:spcPts val="1200"/>
              </a:lnSpc>
              <a:buClrTx/>
              <a:buSzPct val="94000"/>
              <a:buFont typeface="+mj-lt"/>
              <a:buAutoNum type="arabicParenR"/>
            </a:pPr>
            <a:r>
              <a:rPr lang="en-US" sz="1100" dirty="0" smtClean="0">
                <a:latin typeface="Calibri" pitchFamily="34" charset="0"/>
              </a:rPr>
              <a:t>The Port corporation has assets of $6.6 billion with </a:t>
            </a:r>
            <a:r>
              <a:rPr lang="en-US" sz="1100" u="sng" dirty="0" smtClean="0">
                <a:latin typeface="Calibri" pitchFamily="34" charset="0"/>
              </a:rPr>
              <a:t>annual </a:t>
            </a:r>
            <a:r>
              <a:rPr lang="en-US" sz="1100" dirty="0" smtClean="0">
                <a:latin typeface="Calibri" pitchFamily="34" charset="0"/>
              </a:rPr>
              <a:t>revenues of near half billion dollars ( $470 million).</a:t>
            </a:r>
          </a:p>
          <a:p>
            <a:pPr marL="228600" indent="-228600">
              <a:lnSpc>
                <a:spcPts val="1200"/>
              </a:lnSpc>
              <a:buClrTx/>
              <a:buSzPct val="94000"/>
              <a:buFont typeface="+mj-lt"/>
              <a:buAutoNum type="arabicParenR"/>
            </a:pPr>
            <a:r>
              <a:rPr lang="en-US" sz="1100" dirty="0" smtClean="0">
                <a:latin typeface="Calibri" pitchFamily="34" charset="0"/>
              </a:rPr>
              <a:t>The Port of Seattle Municipal Corporation is ranked 37 in tonnage out of 149 ports in America, number one  infers rank is highest tonnage.</a:t>
            </a:r>
          </a:p>
          <a:p>
            <a:pPr marL="228600" indent="-228600">
              <a:lnSpc>
                <a:spcPts val="1200"/>
              </a:lnSpc>
              <a:buClrTx/>
              <a:buSzPct val="94000"/>
              <a:buFont typeface="+mj-lt"/>
              <a:buAutoNum type="arabicParenR"/>
            </a:pPr>
            <a:r>
              <a:rPr lang="en-US" sz="1100" dirty="0" smtClean="0">
                <a:latin typeface="Calibri" pitchFamily="34" charset="0"/>
              </a:rPr>
              <a:t>This Port Muni Corporation assets and revenues  are increasing  historically with the help of the county and the state  municipal corporations.  </a:t>
            </a:r>
          </a:p>
          <a:p>
            <a:pPr marL="228600" indent="-228600">
              <a:lnSpc>
                <a:spcPts val="1200"/>
              </a:lnSpc>
              <a:buClrTx/>
              <a:buSzPct val="94000"/>
              <a:buFont typeface="+mj-lt"/>
              <a:buAutoNum type="arabicParenR"/>
            </a:pPr>
            <a:r>
              <a:rPr lang="en-US" sz="1100" u="sng" dirty="0" smtClean="0">
                <a:latin typeface="Calibri" pitchFamily="34" charset="0"/>
              </a:rPr>
              <a:t>Even with this massive wealth, this Port Municipal Corporation is allowed to subsidize its near half billion dollar of annual revenue with a private property tax amounting to 16% of its revenue. This is criminal insanity! </a:t>
            </a:r>
          </a:p>
          <a:p>
            <a:pPr marL="228600" indent="-228600">
              <a:lnSpc>
                <a:spcPts val="1200"/>
              </a:lnSpc>
              <a:buClrTx/>
              <a:buSzPct val="94000"/>
              <a:buFont typeface="+mj-lt"/>
              <a:buAutoNum type="arabicParenR"/>
            </a:pPr>
            <a:r>
              <a:rPr lang="en-US" sz="1100" dirty="0" smtClean="0">
                <a:latin typeface="Calibri" pitchFamily="34" charset="0"/>
              </a:rPr>
              <a:t>Furthermore, over the last 10 years  of property tax  taking, the assessed value of King County WA </a:t>
            </a:r>
            <a:r>
              <a:rPr lang="en-US" sz="1100" u="sng" dirty="0" smtClean="0">
                <a:latin typeface="Calibri" pitchFamily="34" charset="0"/>
              </a:rPr>
              <a:t>has increased </a:t>
            </a:r>
            <a:r>
              <a:rPr lang="en-US" sz="1100" dirty="0" smtClean="0">
                <a:latin typeface="Calibri" pitchFamily="34" charset="0"/>
              </a:rPr>
              <a:t>82%, property tax rates have </a:t>
            </a:r>
            <a:r>
              <a:rPr lang="en-US" sz="1100" u="sng" dirty="0" smtClean="0">
                <a:latin typeface="Calibri" pitchFamily="34" charset="0"/>
              </a:rPr>
              <a:t>increased</a:t>
            </a:r>
            <a:r>
              <a:rPr lang="en-US" sz="1100" dirty="0" smtClean="0">
                <a:latin typeface="Calibri" pitchFamily="34" charset="0"/>
              </a:rPr>
              <a:t> 16% and the collections of revenue have </a:t>
            </a:r>
            <a:r>
              <a:rPr lang="en-US" sz="1100" u="sng" dirty="0" smtClean="0">
                <a:latin typeface="Calibri" pitchFamily="34" charset="0"/>
              </a:rPr>
              <a:t>increased</a:t>
            </a:r>
            <a:r>
              <a:rPr lang="en-US" sz="1100" dirty="0" smtClean="0">
                <a:latin typeface="Calibri" pitchFamily="34" charset="0"/>
              </a:rPr>
              <a:t> 102%.</a:t>
            </a:r>
          </a:p>
          <a:p>
            <a:pPr marL="228600" indent="-228600">
              <a:lnSpc>
                <a:spcPts val="1200"/>
              </a:lnSpc>
              <a:buClrTx/>
              <a:buSzPct val="94000"/>
              <a:buFont typeface="+mj-lt"/>
              <a:buAutoNum type="arabicParenR"/>
            </a:pPr>
            <a:r>
              <a:rPr lang="en-US" sz="1100" u="sng" dirty="0" smtClean="0">
                <a:latin typeface="Calibri" pitchFamily="34" charset="0"/>
              </a:rPr>
              <a:t>It gets worse.  </a:t>
            </a:r>
            <a:r>
              <a:rPr lang="en-US" sz="1100" dirty="0" smtClean="0">
                <a:latin typeface="Calibri" pitchFamily="34" charset="0"/>
              </a:rPr>
              <a:t>Please refer to the quote from Page 59 of the Port 2010 CAFR (lower left).  The State of Washington considers private property  of struggling individuals and families as a “Revenue Capacity” and “ability to generate” revenue  to keep a multi billion dollar port operation in business! Private property including wages are not taxable, they are unalienable rights not privileges.  </a:t>
            </a:r>
          </a:p>
          <a:p>
            <a:pPr marL="228600" indent="-228600">
              <a:lnSpc>
                <a:spcPts val="1200"/>
              </a:lnSpc>
              <a:buClrTx/>
              <a:buSzPct val="94000"/>
              <a:buFont typeface="+mj-lt"/>
              <a:buAutoNum type="arabicParenR"/>
            </a:pPr>
            <a:r>
              <a:rPr lang="en-US" sz="1100" u="sng" dirty="0" smtClean="0">
                <a:latin typeface="Calibri" pitchFamily="34" charset="0"/>
              </a:rPr>
              <a:t>Look at Page 20 of the 2010 Port of Seattle CAFR and you can see they are generating enough increases in net assets to eliminate the property tax taking completely over the last three years.</a:t>
            </a:r>
          </a:p>
          <a:p>
            <a:pPr marL="228600" indent="-228600">
              <a:lnSpc>
                <a:spcPts val="1200"/>
              </a:lnSpc>
              <a:buClrTx/>
              <a:buSzPct val="94000"/>
              <a:buFont typeface="+mj-lt"/>
              <a:buAutoNum type="arabicParenR"/>
            </a:pPr>
            <a:r>
              <a:rPr lang="en-US" sz="1100" dirty="0" smtClean="0">
                <a:latin typeface="Calibri" pitchFamily="34" charset="0"/>
              </a:rPr>
              <a:t>To summarize page 20 CAFR, the Port (Airport &amp; Seaport) had a </a:t>
            </a:r>
            <a:r>
              <a:rPr lang="en-US" sz="1100" u="sng" dirty="0" smtClean="0">
                <a:latin typeface="Calibri" pitchFamily="34" charset="0"/>
              </a:rPr>
              <a:t>net profit </a:t>
            </a:r>
            <a:r>
              <a:rPr lang="en-US" sz="1100" dirty="0" smtClean="0">
                <a:latin typeface="Calibri" pitchFamily="34" charset="0"/>
              </a:rPr>
              <a:t>of $319 million over 2008, 2009 &amp; 2010 while taking in $226, 392 million in property taxes, i.e. </a:t>
            </a:r>
            <a:r>
              <a:rPr lang="en-US" sz="1100" b="1" dirty="0" smtClean="0">
                <a:latin typeface="Calibri" pitchFamily="34" charset="0"/>
              </a:rPr>
              <a:t>THEY DID NOT NEED THE PROPERTY TAXES !  </a:t>
            </a:r>
          </a:p>
          <a:p>
            <a:pPr marL="228600" indent="-228600">
              <a:lnSpc>
                <a:spcPts val="1200"/>
              </a:lnSpc>
              <a:buClrTx/>
              <a:buSzPct val="94000"/>
              <a:buFont typeface="+mj-lt"/>
              <a:buAutoNum type="arabicParenR"/>
            </a:pPr>
            <a:r>
              <a:rPr lang="en-US" sz="1100" dirty="0" smtClean="0">
                <a:latin typeface="Calibri" pitchFamily="34" charset="0"/>
              </a:rPr>
              <a:t>The state Citizens and most especially the property owners have been  betrayed.  This is another reason why a  so called “representative” government does not work.  Public employees are ONLY representing themselves while transferring  private property &amp; wages to themselves.</a:t>
            </a:r>
          </a:p>
          <a:p>
            <a:pPr marL="228600" indent="-228600">
              <a:lnSpc>
                <a:spcPts val="1200"/>
              </a:lnSpc>
              <a:buClrTx/>
              <a:buSzPct val="94000"/>
              <a:buFont typeface="+mj-lt"/>
              <a:buAutoNum type="arabicParenR"/>
            </a:pPr>
            <a:r>
              <a:rPr lang="en-US" sz="1100" dirty="0" smtClean="0">
                <a:latin typeface="Calibri" pitchFamily="34" charset="0"/>
              </a:rPr>
              <a:t>South Carolina has a sea port and did away with its taxing of property on businesses, that is one small step for business property kind.</a:t>
            </a:r>
          </a:p>
          <a:p>
            <a:pPr>
              <a:buClrTx/>
              <a:buSzPct val="94000"/>
              <a:buFont typeface="+mj-lt"/>
              <a:buAutoNum type="arabicParenR"/>
            </a:pPr>
            <a:endParaRPr lang="en-US" sz="1100" dirty="0">
              <a:latin typeface="Calibri" pitchFamily="34" charset="0"/>
            </a:endParaRPr>
          </a:p>
        </p:txBody>
      </p:sp>
      <p:pic>
        <p:nvPicPr>
          <p:cNvPr id="7" name="Content Placeholder 6" descr="Property-Taxes-Distribution.png"/>
          <p:cNvPicPr>
            <a:picLocks noGrp="1" noChangeAspect="1"/>
          </p:cNvPicPr>
          <p:nvPr>
            <p:ph sz="half" idx="4294967295"/>
          </p:nvPr>
        </p:nvPicPr>
        <p:blipFill>
          <a:blip r:embed="rId3" cstate="print"/>
          <a:stretch>
            <a:fillRect/>
          </a:stretch>
        </p:blipFill>
        <p:spPr>
          <a:xfrm>
            <a:off x="228600" y="1219200"/>
            <a:ext cx="3299177" cy="3124199"/>
          </a:xfrm>
          <a:prstGeom prst="rect">
            <a:avLst/>
          </a:prstGeom>
        </p:spPr>
      </p:pic>
      <p:pic>
        <p:nvPicPr>
          <p:cNvPr id="8" name="Picture 7" descr="Port-of-Seattle-2010-Rev-Ca.png"/>
          <p:cNvPicPr>
            <a:picLocks noChangeAspect="1"/>
          </p:cNvPicPr>
          <p:nvPr/>
        </p:nvPicPr>
        <p:blipFill>
          <a:blip r:embed="rId4" cstate="print"/>
          <a:stretch>
            <a:fillRect/>
          </a:stretch>
        </p:blipFill>
        <p:spPr>
          <a:xfrm>
            <a:off x="76200" y="4581525"/>
            <a:ext cx="3733800" cy="1819275"/>
          </a:xfrm>
          <a:prstGeom prst="rect">
            <a:avLst/>
          </a:prstGeom>
        </p:spPr>
      </p:pic>
      <p:sp>
        <p:nvSpPr>
          <p:cNvPr id="9" name="TextBox 8"/>
          <p:cNvSpPr txBox="1"/>
          <p:nvPr/>
        </p:nvSpPr>
        <p:spPr>
          <a:xfrm>
            <a:off x="1219200" y="4191000"/>
            <a:ext cx="2362200" cy="646331"/>
          </a:xfrm>
          <a:prstGeom prst="rect">
            <a:avLst/>
          </a:prstGeom>
          <a:solidFill>
            <a:srgbClr val="FF9999"/>
          </a:solidFill>
        </p:spPr>
        <p:txBody>
          <a:bodyPr wrap="square" rtlCol="0">
            <a:spAutoFit/>
          </a:bodyPr>
          <a:lstStyle/>
          <a:p>
            <a:r>
              <a:rPr lang="en-US" sz="1200" b="1" dirty="0" smtClean="0"/>
              <a:t>i.e. Revenue Capacity IS property taxes to the Port of Seattle Muni. Corporation.  </a:t>
            </a:r>
            <a:endParaRPr lang="en-US" sz="1200" b="1" dirty="0"/>
          </a:p>
        </p:txBody>
      </p:sp>
      <p:sp>
        <p:nvSpPr>
          <p:cNvPr id="10" name="TextBox 9"/>
          <p:cNvSpPr txBox="1"/>
          <p:nvPr/>
        </p:nvSpPr>
        <p:spPr>
          <a:xfrm>
            <a:off x="228600" y="838200"/>
            <a:ext cx="3276600" cy="425758"/>
          </a:xfrm>
          <a:prstGeom prst="rect">
            <a:avLst/>
          </a:prstGeom>
          <a:solidFill>
            <a:schemeClr val="bg1"/>
          </a:solidFill>
        </p:spPr>
        <p:txBody>
          <a:bodyPr wrap="square" rtlCol="0">
            <a:spAutoFit/>
          </a:bodyPr>
          <a:lstStyle/>
          <a:p>
            <a:pPr algn="ctr">
              <a:lnSpc>
                <a:spcPts val="1300"/>
              </a:lnSpc>
            </a:pPr>
            <a:r>
              <a:rPr lang="en-US" sz="1200" b="1" dirty="0" smtClean="0"/>
              <a:t>King County Washington Municipal Corporation  Property Tax Distribution</a:t>
            </a:r>
            <a:endParaRPr lang="en-US" sz="1200" b="1" dirty="0"/>
          </a:p>
        </p:txBody>
      </p:sp>
      <p:sp>
        <p:nvSpPr>
          <p:cNvPr id="11" name="Date Placeholder 10"/>
          <p:cNvSpPr>
            <a:spLocks noGrp="1"/>
          </p:cNvSpPr>
          <p:nvPr>
            <p:ph type="dt" sz="half" idx="10"/>
          </p:nvPr>
        </p:nvSpPr>
        <p:spPr/>
        <p:txBody>
          <a:bodyPr/>
          <a:lstStyle/>
          <a:p>
            <a:r>
              <a:rPr lang="en-US" dirty="0" smtClean="0"/>
              <a:t>4/22/2013</a:t>
            </a:r>
            <a:endParaRPr lang="en-US" dirty="0"/>
          </a:p>
        </p:txBody>
      </p:sp>
      <p:sp>
        <p:nvSpPr>
          <p:cNvPr id="12" name="Footer Placeholder 11"/>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5486400" cy="841248"/>
          </a:xfrm>
        </p:spPr>
        <p:txBody>
          <a:bodyPr>
            <a:normAutofit fontScale="90000"/>
          </a:bodyPr>
          <a:lstStyle/>
          <a:p>
            <a:r>
              <a:rPr lang="en-US" sz="1600" dirty="0" smtClean="0"/>
              <a:t>The “united” states constitution that never was  -</a:t>
            </a:r>
            <a:br>
              <a:rPr lang="en-US" sz="1600" dirty="0" smtClean="0"/>
            </a:br>
            <a:r>
              <a:rPr lang="en-US" sz="1300" dirty="0" smtClean="0"/>
              <a:t>Key points to understand why confederation and state charters are bylaws limiting public and private corporations </a:t>
            </a:r>
            <a:br>
              <a:rPr lang="en-US" sz="1300" dirty="0" smtClean="0"/>
            </a:br>
            <a:r>
              <a:rPr lang="en-US" sz="1300" dirty="0" smtClean="0"/>
              <a:t>not the rightful state sovereign and free citizen.</a:t>
            </a:r>
            <a:endParaRPr lang="en-US" sz="1600" dirty="0"/>
          </a:p>
        </p:txBody>
      </p:sp>
      <p:sp>
        <p:nvSpPr>
          <p:cNvPr id="3" name="Content Placeholder 2"/>
          <p:cNvSpPr>
            <a:spLocks noGrp="1"/>
          </p:cNvSpPr>
          <p:nvPr>
            <p:ph sz="half" idx="1"/>
          </p:nvPr>
        </p:nvSpPr>
        <p:spPr>
          <a:xfrm>
            <a:off x="152400" y="1219200"/>
            <a:ext cx="3962400" cy="5181600"/>
          </a:xfrm>
          <a:solidFill>
            <a:schemeClr val="bg1"/>
          </a:solidFill>
        </p:spPr>
        <p:txBody>
          <a:bodyPr>
            <a:normAutofit/>
          </a:bodyPr>
          <a:lstStyle/>
          <a:p>
            <a:pPr marL="0" indent="0">
              <a:lnSpc>
                <a:spcPts val="1000"/>
              </a:lnSpc>
              <a:spcBef>
                <a:spcPts val="600"/>
              </a:spcBef>
              <a:buNone/>
            </a:pPr>
            <a:r>
              <a:rPr lang="en-US" sz="1200" dirty="0" smtClean="0">
                <a:latin typeface="Calibri" pitchFamily="34" charset="0"/>
              </a:rPr>
              <a:t>It is imperative to understand the following to free yourself and America  from the global to local tentacles of entanglement. </a:t>
            </a:r>
          </a:p>
          <a:p>
            <a:pPr marL="182880" indent="-182880">
              <a:lnSpc>
                <a:spcPts val="1000"/>
              </a:lnSpc>
              <a:spcBef>
                <a:spcPts val="600"/>
              </a:spcBef>
              <a:buClrTx/>
              <a:buSzPct val="100000"/>
              <a:buFont typeface="+mj-lt"/>
              <a:buAutoNum type="arabicParenR"/>
            </a:pPr>
            <a:r>
              <a:rPr lang="en-US" sz="1200" u="sng" dirty="0" smtClean="0">
                <a:latin typeface="Calibri" pitchFamily="34" charset="0"/>
              </a:rPr>
              <a:t>The key to unlock our chains  is individual free choice, no tax taking, no regulating &amp; no usury upon state Citizens</a:t>
            </a:r>
            <a:r>
              <a:rPr lang="en-US" sz="1200" dirty="0" smtClean="0">
                <a:latin typeface="Calibri" pitchFamily="34" charset="0"/>
              </a:rPr>
              <a:t>.</a:t>
            </a:r>
          </a:p>
          <a:p>
            <a:pPr marL="182880" indent="-182880">
              <a:lnSpc>
                <a:spcPts val="1000"/>
              </a:lnSpc>
              <a:spcBef>
                <a:spcPts val="600"/>
              </a:spcBef>
              <a:buClrTx/>
              <a:buSzPct val="100000"/>
              <a:buFont typeface="+mj-lt"/>
              <a:buAutoNum type="arabicParenR"/>
            </a:pPr>
            <a:r>
              <a:rPr lang="en-US" sz="1200" dirty="0" smtClean="0">
                <a:latin typeface="Calibri" pitchFamily="34" charset="0"/>
              </a:rPr>
              <a:t>No state or municipal corporation can  steal property from a rightful sovereign and fee state Citizen let alone buy more private property using such larceny.</a:t>
            </a:r>
          </a:p>
          <a:p>
            <a:pPr marL="182880" indent="-182880">
              <a:lnSpc>
                <a:spcPts val="1000"/>
              </a:lnSpc>
              <a:spcBef>
                <a:spcPts val="600"/>
              </a:spcBef>
              <a:buClrTx/>
              <a:buSzPct val="100000"/>
              <a:buFont typeface="+mj-lt"/>
              <a:buAutoNum type="arabicParenR"/>
            </a:pPr>
            <a:r>
              <a:rPr lang="en-US" sz="1200" dirty="0" smtClean="0">
                <a:latin typeface="Calibri" pitchFamily="34" charset="0"/>
              </a:rPr>
              <a:t>America is a confederation of states NOT a centralized monopoly of the states nor a centralized franchise of public city and county municipal corporations.</a:t>
            </a:r>
          </a:p>
          <a:p>
            <a:pPr marL="182880" indent="-182880">
              <a:lnSpc>
                <a:spcPts val="1000"/>
              </a:lnSpc>
              <a:spcBef>
                <a:spcPts val="600"/>
              </a:spcBef>
              <a:buClrTx/>
              <a:buSzPct val="98000"/>
              <a:buFont typeface="+mj-lt"/>
              <a:buAutoNum type="arabicParenR"/>
            </a:pPr>
            <a:r>
              <a:rPr lang="en-US" sz="1200" dirty="0" smtClean="0">
                <a:latin typeface="Calibri" pitchFamily="34" charset="0"/>
              </a:rPr>
              <a:t>“Confederation – A league or compact for mutual support, particularly of nations, or states.  Such was the colonial government during the Revolution.  See Confederacy.” Black’s Law Dictionary Fifth Edition.</a:t>
            </a:r>
          </a:p>
          <a:p>
            <a:pPr marL="182880" indent="-182880">
              <a:lnSpc>
                <a:spcPts val="1000"/>
              </a:lnSpc>
              <a:spcBef>
                <a:spcPts val="600"/>
              </a:spcBef>
              <a:buClrTx/>
              <a:buSzPct val="98000"/>
              <a:buFont typeface="+mj-lt"/>
              <a:buAutoNum type="arabicParenR"/>
            </a:pPr>
            <a:r>
              <a:rPr lang="en-US" sz="1200" dirty="0" smtClean="0">
                <a:latin typeface="Calibri" pitchFamily="34" charset="0"/>
              </a:rPr>
              <a:t>The original intent of the first conventions were to amend the Articles of Confederation not to write a new charter centralizing new free republics and commonwealths into the hands of a few, i.e. bait and switch.</a:t>
            </a:r>
          </a:p>
          <a:p>
            <a:pPr marL="182880" indent="-182880">
              <a:lnSpc>
                <a:spcPts val="1000"/>
              </a:lnSpc>
              <a:spcBef>
                <a:spcPts val="600"/>
              </a:spcBef>
              <a:buClrTx/>
              <a:buSzPct val="98000"/>
              <a:buFont typeface="+mj-lt"/>
              <a:buAutoNum type="arabicParenR"/>
            </a:pPr>
            <a:r>
              <a:rPr lang="en-US" sz="1200" dirty="0" smtClean="0">
                <a:latin typeface="Calibri" pitchFamily="34" charset="0"/>
              </a:rPr>
              <a:t>No taxing power was given to the confederation or union of colonies in the Articles of Confederation and none is required or legitimate in a true and honest limited free Republic., taxing the sovereign state Citizens is contrary too and an oxymoron to living in a free state.</a:t>
            </a:r>
          </a:p>
          <a:p>
            <a:pPr marL="182880" indent="-182880">
              <a:lnSpc>
                <a:spcPts val="1000"/>
              </a:lnSpc>
              <a:spcBef>
                <a:spcPts val="600"/>
              </a:spcBef>
              <a:buClrTx/>
              <a:buSzPct val="98000"/>
              <a:buFont typeface="+mj-lt"/>
              <a:buAutoNum type="arabicParenR"/>
            </a:pPr>
            <a:r>
              <a:rPr lang="en-US" sz="1200" dirty="0" smtClean="0">
                <a:latin typeface="Calibri" pitchFamily="34" charset="0"/>
              </a:rPr>
              <a:t>The American Articles of Confederation required unanimous agreement not a 2/3 agreement as was obtain some by force of the rewritten Articles of Confederation, i.e. the U.S. Constitution.</a:t>
            </a:r>
          </a:p>
          <a:p>
            <a:pPr marL="182880" indent="-182880">
              <a:lnSpc>
                <a:spcPts val="1000"/>
              </a:lnSpc>
              <a:spcBef>
                <a:spcPts val="600"/>
              </a:spcBef>
              <a:buClrTx/>
              <a:buSzPct val="98000"/>
              <a:buFont typeface="+mj-lt"/>
              <a:buAutoNum type="arabicParenR"/>
            </a:pPr>
            <a:r>
              <a:rPr lang="en-US" sz="1200" dirty="0" smtClean="0">
                <a:latin typeface="Calibri" pitchFamily="34" charset="0"/>
              </a:rPr>
              <a:t>The Confederation costs were to be apportioned by state population not upon the state Citizen but upon the commerce side of the private sector.</a:t>
            </a:r>
          </a:p>
          <a:p>
            <a:pPr marL="182880" indent="-182880">
              <a:lnSpc>
                <a:spcPts val="1000"/>
              </a:lnSpc>
              <a:spcBef>
                <a:spcPts val="600"/>
              </a:spcBef>
              <a:buClrTx/>
              <a:buSzPct val="98000"/>
              <a:buFont typeface="+mj-lt"/>
              <a:buAutoNum type="arabicParenR"/>
            </a:pPr>
            <a:r>
              <a:rPr lang="en-US" sz="1200" dirty="0" smtClean="0">
                <a:latin typeface="Calibri" pitchFamily="34" charset="0"/>
              </a:rPr>
              <a:t>  Further research here -</a:t>
            </a:r>
            <a:r>
              <a:rPr lang="en-US" sz="1200" dirty="0" smtClean="0">
                <a:latin typeface="Calibri" pitchFamily="34" charset="0"/>
                <a:hlinkClick r:id="rId2"/>
              </a:rPr>
              <a:t>http://www.freedomforallseasons.org/ConstitutionThatNeverWas.asp</a:t>
            </a:r>
            <a:endParaRPr lang="en-US" sz="1200" dirty="0">
              <a:latin typeface="Calibri" pitchFamily="34" charset="0"/>
            </a:endParaRPr>
          </a:p>
        </p:txBody>
      </p:sp>
      <p:pic>
        <p:nvPicPr>
          <p:cNvPr id="8" name="Content Placeholder 7" descr="A Treatise on the Corruptio.png"/>
          <p:cNvPicPr>
            <a:picLocks noGrp="1" noChangeAspect="1"/>
          </p:cNvPicPr>
          <p:nvPr>
            <p:ph sz="half" idx="2"/>
          </p:nvPr>
        </p:nvPicPr>
        <p:blipFill>
          <a:blip r:embed="rId3" cstate="print"/>
          <a:stretch>
            <a:fillRect/>
          </a:stretch>
        </p:blipFill>
        <p:spPr>
          <a:xfrm>
            <a:off x="4332316" y="1447800"/>
            <a:ext cx="4659284" cy="4876800"/>
          </a:xfrm>
        </p:spPr>
      </p:pic>
      <p:sp>
        <p:nvSpPr>
          <p:cNvPr id="9" name="Horizontal Scroll 8"/>
          <p:cNvSpPr/>
          <p:nvPr/>
        </p:nvSpPr>
        <p:spPr>
          <a:xfrm>
            <a:off x="5943600" y="0"/>
            <a:ext cx="2819400" cy="1295400"/>
          </a:xfrm>
          <a:prstGeom prst="horizontalScroll">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“In a world of fugitives</a:t>
            </a:r>
          </a:p>
          <a:p>
            <a:r>
              <a:rPr lang="en-US" sz="1200" dirty="0" smtClean="0">
                <a:solidFill>
                  <a:schemeClr val="tx1"/>
                </a:solidFill>
              </a:rPr>
              <a:t>The person taking the opposite direction</a:t>
            </a:r>
          </a:p>
          <a:p>
            <a:r>
              <a:rPr lang="en-US" sz="1200" dirty="0" smtClean="0">
                <a:solidFill>
                  <a:schemeClr val="tx1"/>
                </a:solidFill>
              </a:rPr>
              <a:t>Will appear to run away.”</a:t>
            </a:r>
          </a:p>
          <a:p>
            <a:r>
              <a:rPr lang="en-US" sz="1200" dirty="0" smtClean="0">
                <a:solidFill>
                  <a:schemeClr val="tx1"/>
                </a:solidFill>
              </a:rPr>
              <a:t>T.S. Eliot</a:t>
            </a:r>
            <a:endParaRPr lang="en-US" sz="1200" dirty="0">
              <a:solidFill>
                <a:schemeClr val="tx1"/>
              </a:solidFill>
            </a:endParaRPr>
          </a:p>
        </p:txBody>
      </p:sp>
      <p:sp>
        <p:nvSpPr>
          <p:cNvPr id="10" name="Date Placeholder 9"/>
          <p:cNvSpPr>
            <a:spLocks noGrp="1"/>
          </p:cNvSpPr>
          <p:nvPr>
            <p:ph type="dt" sz="half" idx="10"/>
          </p:nvPr>
        </p:nvSpPr>
        <p:spPr/>
        <p:txBody>
          <a:bodyPr/>
          <a:lstStyle/>
          <a:p>
            <a:r>
              <a:rPr lang="en-US" dirty="0" smtClean="0"/>
              <a:t>4/22/2013</a:t>
            </a:r>
            <a:endParaRPr lang="en-US" dirty="0"/>
          </a:p>
        </p:txBody>
      </p:sp>
      <p:sp>
        <p:nvSpPr>
          <p:cNvPr id="11" name="Footer Placeholder 10"/>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4953000" cy="841248"/>
          </a:xfrm>
        </p:spPr>
        <p:txBody>
          <a:bodyPr>
            <a:normAutofit/>
          </a:bodyPr>
          <a:lstStyle/>
          <a:p>
            <a:r>
              <a:rPr lang="en-US" sz="1400" dirty="0" smtClean="0"/>
              <a:t>Property Owners &amp; small family businesses </a:t>
            </a:r>
            <a:br>
              <a:rPr lang="en-US" sz="1400" dirty="0" smtClean="0"/>
            </a:br>
            <a:r>
              <a:rPr lang="en-US" sz="1400" dirty="0" smtClean="0"/>
              <a:t>cannot be taxed, taken, regulated or charged usury</a:t>
            </a:r>
            <a:endParaRPr lang="en-US" sz="1400" dirty="0"/>
          </a:p>
        </p:txBody>
      </p:sp>
      <p:sp>
        <p:nvSpPr>
          <p:cNvPr id="3" name="Content Placeholder 2"/>
          <p:cNvSpPr>
            <a:spLocks noGrp="1"/>
          </p:cNvSpPr>
          <p:nvPr>
            <p:ph sz="half" idx="1"/>
          </p:nvPr>
        </p:nvSpPr>
        <p:spPr>
          <a:xfrm>
            <a:off x="152400" y="1371600"/>
            <a:ext cx="3962400" cy="4724400"/>
          </a:xfrm>
        </p:spPr>
        <p:txBody>
          <a:bodyPr>
            <a:normAutofit/>
          </a:bodyPr>
          <a:lstStyle/>
          <a:p>
            <a:pPr marL="182880" indent="-182880">
              <a:lnSpc>
                <a:spcPts val="1100"/>
              </a:lnSpc>
              <a:spcBef>
                <a:spcPts val="600"/>
              </a:spcBef>
              <a:buClrTx/>
              <a:buSzPct val="97000"/>
              <a:buFont typeface="+mj-lt"/>
              <a:buAutoNum type="arabicParenR"/>
            </a:pPr>
            <a:r>
              <a:rPr lang="en-US" sz="1200" dirty="0" smtClean="0"/>
              <a:t>Americans revolted and shed blood to stop all tax taking upon their individual and family labor and property including regulations and usury.</a:t>
            </a:r>
          </a:p>
          <a:p>
            <a:pPr marL="182880" indent="-182880">
              <a:lnSpc>
                <a:spcPts val="1100"/>
              </a:lnSpc>
              <a:spcBef>
                <a:spcPts val="600"/>
              </a:spcBef>
              <a:buClrTx/>
              <a:buSzPct val="97000"/>
              <a:buFont typeface="+mj-lt"/>
              <a:buAutoNum type="arabicParenR"/>
            </a:pPr>
            <a:r>
              <a:rPr lang="en-US" sz="1200" dirty="0" smtClean="0"/>
              <a:t>Jesus stated, “What thinkest thou, Simon? of whom do the kings of the earth take custom or tribute? Of their own children, or of strangers?  Peter saith unto him, Of strangers.  Jesus saith unto him, Then are the children free”.  Matthew 17:24-27 King James Version </a:t>
            </a:r>
          </a:p>
          <a:p>
            <a:pPr marL="182880" indent="-182880">
              <a:lnSpc>
                <a:spcPts val="1100"/>
              </a:lnSpc>
              <a:spcBef>
                <a:spcPts val="400"/>
              </a:spcBef>
              <a:buClrTx/>
              <a:buSzPct val="97000"/>
              <a:buFont typeface="+mj-lt"/>
              <a:buAutoNum type="arabicParenR"/>
            </a:pPr>
            <a:r>
              <a:rPr lang="en-US" sz="1200" dirty="0" smtClean="0"/>
              <a:t>The Laws of Nature and Nature’s God encompass our 70 some unalienable rights which are divine birthrights providing sanctuary to all man and most especially those who have been blessed to be born in America.  These highest fundamental laws are inviolable, immutable, indisputable, unrestricted, unqualified and absolute.</a:t>
            </a:r>
          </a:p>
          <a:p>
            <a:pPr marL="582930" lvl="1" indent="-182880">
              <a:lnSpc>
                <a:spcPts val="1100"/>
              </a:lnSpc>
              <a:spcBef>
                <a:spcPts val="600"/>
              </a:spcBef>
              <a:buClrTx/>
              <a:buSzPct val="97000"/>
            </a:pPr>
            <a:r>
              <a:rPr lang="en-US" sz="800" dirty="0" smtClean="0">
                <a:hlinkClick r:id="rId2"/>
              </a:rPr>
              <a:t>http://www.freedomforallseasons.org/NaturalLawAndNaturalRights.asp</a:t>
            </a:r>
            <a:endParaRPr lang="en-US" sz="800" dirty="0" smtClean="0"/>
          </a:p>
          <a:p>
            <a:pPr marL="582930" lvl="1" indent="-182880">
              <a:lnSpc>
                <a:spcPts val="1100"/>
              </a:lnSpc>
              <a:spcBef>
                <a:spcPts val="600"/>
              </a:spcBef>
              <a:buClrTx/>
              <a:buSzPct val="97000"/>
            </a:pPr>
            <a:r>
              <a:rPr lang="en-US" sz="800" dirty="0" smtClean="0">
                <a:hlinkClick r:id="rId3"/>
              </a:rPr>
              <a:t>http://www.freedomforallseasons.org/UnalienableRightsNew.asp</a:t>
            </a:r>
            <a:endParaRPr lang="en-US" sz="800" dirty="0" smtClean="0"/>
          </a:p>
          <a:p>
            <a:pPr marL="228600" indent="-228600">
              <a:lnSpc>
                <a:spcPts val="1100"/>
              </a:lnSpc>
              <a:spcBef>
                <a:spcPts val="600"/>
              </a:spcBef>
              <a:buClrTx/>
              <a:buSzPct val="97000"/>
              <a:buFont typeface="+mj-lt"/>
              <a:buAutoNum type="arabicParenR"/>
            </a:pPr>
            <a:r>
              <a:rPr lang="en-US" sz="1200" dirty="0" smtClean="0"/>
              <a:t>The  American Declaration of Independence is very clear, the colonists detested British oppression from uncountable fronts, especially taxing of the Citizens </a:t>
            </a:r>
            <a:r>
              <a:rPr lang="en-US" sz="1200" b="1" i="1" dirty="0" smtClean="0"/>
              <a:t>(“the children” vs. strangers</a:t>
            </a:r>
            <a:r>
              <a:rPr lang="en-US" sz="1200" dirty="0" smtClean="0"/>
              <a:t>.)</a:t>
            </a:r>
          </a:p>
          <a:p>
            <a:pPr marL="228600" indent="-228600">
              <a:lnSpc>
                <a:spcPts val="1100"/>
              </a:lnSpc>
              <a:spcBef>
                <a:spcPts val="600"/>
              </a:spcBef>
              <a:buClrTx/>
              <a:buSzPct val="97000"/>
              <a:buFont typeface="+mj-lt"/>
              <a:buAutoNum type="arabicParenR"/>
            </a:pPr>
            <a:r>
              <a:rPr lang="en-US" sz="1200" dirty="0" smtClean="0"/>
              <a:t>The American first Revolution intent and success was also very clear that Americans were willing to fight, bleed and if necessary die to take down the monarchy.  General Washington and a few thousand frontiersmen and the French Navy won our freedom.  However, the British monarchy remained by leaving its barbaric banking system and feudal municipal infrastructure exercised by tyranny not free choice. </a:t>
            </a:r>
          </a:p>
          <a:p>
            <a:pPr marL="228600" indent="-228600">
              <a:lnSpc>
                <a:spcPts val="1100"/>
              </a:lnSpc>
              <a:spcBef>
                <a:spcPts val="600"/>
              </a:spcBef>
              <a:buClrTx/>
              <a:buSzPct val="97000"/>
              <a:buFont typeface="+mj-lt"/>
              <a:buAutoNum type="arabicParenR"/>
            </a:pPr>
            <a:endParaRPr lang="en-US" sz="1200" dirty="0" smtClean="0"/>
          </a:p>
          <a:p>
            <a:pPr marL="228600" indent="-228600">
              <a:lnSpc>
                <a:spcPts val="1100"/>
              </a:lnSpc>
              <a:spcBef>
                <a:spcPts val="600"/>
              </a:spcBef>
              <a:buClrTx/>
              <a:buSzPct val="97000"/>
              <a:buFont typeface="+mj-lt"/>
              <a:buAutoNum type="arabicParenR"/>
            </a:pPr>
            <a:endParaRPr lang="en-US" sz="1200" dirty="0" smtClean="0"/>
          </a:p>
          <a:p>
            <a:pPr marL="182880" indent="-182880">
              <a:lnSpc>
                <a:spcPts val="1100"/>
              </a:lnSpc>
              <a:spcBef>
                <a:spcPts val="600"/>
              </a:spcBef>
              <a:buClrTx/>
              <a:buSzPct val="97000"/>
              <a:buFont typeface="+mj-lt"/>
              <a:buAutoNum type="arabicParenR"/>
            </a:pPr>
            <a:endParaRPr lang="en-US" sz="1200" dirty="0"/>
          </a:p>
        </p:txBody>
      </p:sp>
      <p:sp>
        <p:nvSpPr>
          <p:cNvPr id="4" name="Content Placeholder 3"/>
          <p:cNvSpPr>
            <a:spLocks noGrp="1"/>
          </p:cNvSpPr>
          <p:nvPr>
            <p:ph sz="half" idx="2"/>
          </p:nvPr>
        </p:nvSpPr>
        <p:spPr>
          <a:xfrm>
            <a:off x="4267200" y="1295400"/>
            <a:ext cx="4724400" cy="5029200"/>
          </a:xfrm>
        </p:spPr>
        <p:txBody>
          <a:bodyPr>
            <a:normAutofit/>
          </a:bodyPr>
          <a:lstStyle/>
          <a:p>
            <a:pPr marL="182880" indent="-182880">
              <a:lnSpc>
                <a:spcPts val="1100"/>
              </a:lnSpc>
              <a:spcBef>
                <a:spcPts val="500"/>
              </a:spcBef>
              <a:buClrTx/>
              <a:buSzPct val="99000"/>
              <a:buFont typeface="+mj-lt"/>
              <a:buAutoNum type="arabicParenR" startAt="6"/>
            </a:pPr>
            <a:r>
              <a:rPr lang="en-US" sz="1200" dirty="0" smtClean="0"/>
              <a:t>There have been at least 53 cases in the Supreme Court and Federal Circuit Court ruling against the taxing of labor and private property. </a:t>
            </a:r>
          </a:p>
          <a:p>
            <a:pPr marL="182880" lvl="4" indent="-182880">
              <a:lnSpc>
                <a:spcPts val="1100"/>
              </a:lnSpc>
              <a:spcBef>
                <a:spcPts val="500"/>
              </a:spcBef>
              <a:buClrTx/>
              <a:buSzPct val="100000"/>
              <a:buFont typeface="Wingdings" pitchFamily="2" charset="2"/>
              <a:buChar char="v"/>
            </a:pPr>
            <a:r>
              <a:rPr lang="en-US" sz="1100" dirty="0" smtClean="0"/>
              <a:t>Supreme Court Cases re. Taxes on Labor - </a:t>
            </a:r>
            <a:r>
              <a:rPr lang="en-US" sz="1100" dirty="0" smtClean="0">
                <a:hlinkClick r:id="rId4"/>
              </a:rPr>
              <a:t>http://www.voluntarytax.info/Taxes_on_labor.htm</a:t>
            </a:r>
            <a:endParaRPr lang="en-US" sz="1100" dirty="0" smtClean="0"/>
          </a:p>
          <a:p>
            <a:pPr marL="182880" lvl="4" indent="-182880">
              <a:lnSpc>
                <a:spcPts val="1100"/>
              </a:lnSpc>
              <a:spcBef>
                <a:spcPts val="500"/>
              </a:spcBef>
              <a:buClrTx/>
              <a:buSzPct val="100000"/>
              <a:buFont typeface="Wingdings" pitchFamily="2" charset="2"/>
              <a:buChar char="v"/>
            </a:pPr>
            <a:r>
              <a:rPr lang="en-US" sz="1100" dirty="0" smtClean="0"/>
              <a:t>- </a:t>
            </a:r>
            <a:r>
              <a:rPr lang="en-US" sz="1100" dirty="0" smtClean="0">
                <a:hlinkClick r:id="rId5" action="ppaction://hlinkfile"/>
              </a:rPr>
              <a:t>Also backed up here</a:t>
            </a:r>
            <a:endParaRPr lang="en-US" sz="1100" dirty="0" smtClean="0"/>
          </a:p>
          <a:p>
            <a:pPr marL="182880" lvl="5" indent="-182880">
              <a:lnSpc>
                <a:spcPts val="1100"/>
              </a:lnSpc>
              <a:spcBef>
                <a:spcPts val="500"/>
              </a:spcBef>
              <a:buClrTx/>
              <a:buSzPct val="103000"/>
              <a:buFont typeface="Wingdings" pitchFamily="2" charset="2"/>
              <a:buChar char="v"/>
            </a:pPr>
            <a:r>
              <a:rPr lang="en-US" sz="1200" dirty="0" smtClean="0"/>
              <a:t> This documentation lays out 42 U.S. Supreme Court rulings against taking  of Labor and Property and 11 Federal Circuit Court Cases </a:t>
            </a:r>
          </a:p>
          <a:p>
            <a:pPr marL="182880" indent="-182880">
              <a:lnSpc>
                <a:spcPts val="1100"/>
              </a:lnSpc>
              <a:spcBef>
                <a:spcPts val="500"/>
              </a:spcBef>
              <a:buClrTx/>
              <a:buSzPct val="100000"/>
              <a:buFont typeface="+mj-lt"/>
              <a:buAutoNum type="arabicParenR" startAt="6"/>
            </a:pPr>
            <a:r>
              <a:rPr lang="en-US" sz="1200" dirty="0" smtClean="0"/>
              <a:t>Grand juries must be reinstalled outside of the state and its corrupted strangle hold on individuals so that the state sovereign and free Citizens can prosecute all public officials who are stealing individual and family  property owners and small business owners blind, bankrupt and homeless.</a:t>
            </a:r>
          </a:p>
          <a:p>
            <a:pPr marL="182880" indent="-182880">
              <a:lnSpc>
                <a:spcPts val="1100"/>
              </a:lnSpc>
              <a:spcBef>
                <a:spcPts val="500"/>
              </a:spcBef>
              <a:buClrTx/>
              <a:buSzPct val="100000"/>
              <a:buFont typeface="+mj-lt"/>
              <a:buAutoNum type="arabicParenR" startAt="6"/>
            </a:pPr>
            <a:r>
              <a:rPr lang="en-US" sz="1200" dirty="0" smtClean="0"/>
              <a:t>Taxes of any kind, regulations of any kind and usury at any level is equivalent to murder and torture and are slow death to the victims and societies they are imposed upon.</a:t>
            </a:r>
          </a:p>
          <a:p>
            <a:pPr marL="182880" indent="-182880">
              <a:lnSpc>
                <a:spcPts val="1100"/>
              </a:lnSpc>
              <a:spcBef>
                <a:spcPts val="500"/>
              </a:spcBef>
              <a:buClrTx/>
              <a:buSzPct val="100000"/>
              <a:buFont typeface="+mj-lt"/>
              <a:buAutoNum type="arabicParenR" startAt="6"/>
            </a:pPr>
            <a:r>
              <a:rPr lang="en-US" sz="1200" dirty="0" smtClean="0"/>
              <a:t>All the politicians, banksters and liewyers and their NGO’s have turned against the highest fundamental laws and the children of the land to expand their kingdoms beyond the limited basic community sewer and power infrastructures.  </a:t>
            </a:r>
          </a:p>
          <a:p>
            <a:pPr marL="182880" indent="-182880">
              <a:lnSpc>
                <a:spcPts val="1100"/>
              </a:lnSpc>
              <a:spcBef>
                <a:spcPts val="500"/>
              </a:spcBef>
              <a:buClrTx/>
              <a:buSzPct val="100000"/>
              <a:buFont typeface="+mj-lt"/>
              <a:buAutoNum type="arabicParenR" startAt="6"/>
            </a:pPr>
            <a:r>
              <a:rPr lang="en-US" sz="1200" dirty="0" smtClean="0"/>
              <a:t>  The history of the rights of man show this same pattern of denial to free man from tyranny, e.g. child labor, slavery, women suffrage, soldiers rights, human rights, property rights, etc.  </a:t>
            </a:r>
          </a:p>
          <a:p>
            <a:pPr marL="182880" indent="-182880">
              <a:lnSpc>
                <a:spcPts val="1100"/>
              </a:lnSpc>
              <a:spcBef>
                <a:spcPts val="500"/>
              </a:spcBef>
              <a:buClrTx/>
              <a:buSzPct val="100000"/>
              <a:buFont typeface="+mj-lt"/>
              <a:buAutoNum type="arabicParenR" startAt="6"/>
            </a:pPr>
            <a:r>
              <a:rPr lang="en-US" sz="1200" dirty="0" smtClean="0"/>
              <a:t>  Free limited Republics do not debate unalienable rights let alone take them, they protect them at any cost.</a:t>
            </a:r>
          </a:p>
          <a:p>
            <a:pPr marL="182880" indent="-182880">
              <a:lnSpc>
                <a:spcPts val="1100"/>
              </a:lnSpc>
              <a:spcBef>
                <a:spcPts val="500"/>
              </a:spcBef>
              <a:buClrTx/>
              <a:buSzPct val="100000"/>
              <a:buFont typeface="+mj-lt"/>
              <a:buAutoNum type="arabicParenR" startAt="6"/>
            </a:pPr>
            <a:r>
              <a:rPr lang="en-US" sz="1200" dirty="0" smtClean="0"/>
              <a:t>  In the history of enslavement of others through tyranny and war there is one common denominator and that is the justification of taking and forcing upon others for another’s profit and power, i.e. the self righteous and arrogant takings debased on thinking the equivalent of a utility sewer maintenance public servant knows more than the sovereign Citizen.</a:t>
            </a:r>
            <a:endParaRPr lang="en-US" sz="1200" dirty="0"/>
          </a:p>
        </p:txBody>
      </p:sp>
      <p:sp>
        <p:nvSpPr>
          <p:cNvPr id="8" name="Horizontal Scroll 7"/>
          <p:cNvSpPr/>
          <p:nvPr/>
        </p:nvSpPr>
        <p:spPr>
          <a:xfrm>
            <a:off x="5715000" y="0"/>
            <a:ext cx="2514600" cy="1033272"/>
          </a:xfrm>
          <a:prstGeom prst="horizontalScroll">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“Speech is blasphemy, silence a lie.  Above speech and silence there is a way out”</a:t>
            </a:r>
          </a:p>
          <a:p>
            <a:r>
              <a:rPr lang="en-US" sz="1200" dirty="0" smtClean="0">
                <a:solidFill>
                  <a:schemeClr val="tx1"/>
                </a:solidFill>
              </a:rPr>
              <a:t>I-Tuan </a:t>
            </a:r>
            <a:endParaRPr lang="en-US" sz="1200" dirty="0">
              <a:solidFill>
                <a:schemeClr val="tx1"/>
              </a:solidFill>
            </a:endParaRPr>
          </a:p>
        </p:txBody>
      </p:sp>
      <p:sp>
        <p:nvSpPr>
          <p:cNvPr id="9" name="Date Placeholder 8"/>
          <p:cNvSpPr>
            <a:spLocks noGrp="1"/>
          </p:cNvSpPr>
          <p:nvPr>
            <p:ph type="dt" sz="half" idx="10"/>
          </p:nvPr>
        </p:nvSpPr>
        <p:spPr/>
        <p:txBody>
          <a:bodyPr/>
          <a:lstStyle/>
          <a:p>
            <a:r>
              <a:rPr lang="en-US" dirty="0" smtClean="0"/>
              <a:t>4/22/2013</a:t>
            </a:r>
            <a:endParaRPr lang="en-US" dirty="0"/>
          </a:p>
        </p:txBody>
      </p:sp>
      <p:sp>
        <p:nvSpPr>
          <p:cNvPr id="10" name="Footer Placeholder 9"/>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3962400" cy="685800"/>
          </a:xfrm>
        </p:spPr>
        <p:txBody>
          <a:bodyPr>
            <a:normAutofit/>
          </a:bodyPr>
          <a:lstStyle/>
          <a:p>
            <a:r>
              <a:rPr lang="en-US" sz="1200" dirty="0" smtClean="0"/>
              <a:t>The public and private corporation handshake</a:t>
            </a:r>
            <a:br>
              <a:rPr lang="en-US" sz="1200" dirty="0" smtClean="0"/>
            </a:br>
            <a:r>
              <a:rPr lang="en-US" sz="1200" dirty="0" smtClean="0"/>
              <a:t>at the expense of the property and wage owners</a:t>
            </a:r>
            <a:endParaRPr lang="en-US" sz="1800" dirty="0"/>
          </a:p>
        </p:txBody>
      </p:sp>
      <p:pic>
        <p:nvPicPr>
          <p:cNvPr id="8" name="Content Placeholder 7" descr="Corporate Income Tax Share of GDP">
            <a:hlinkClick r:id="rId2"/>
          </p:cNvPr>
          <p:cNvPicPr>
            <a:picLocks noGrp="1" noChangeAspect="1"/>
          </p:cNvPicPr>
          <p:nvPr>
            <p:ph sz="half" idx="1"/>
          </p:nvPr>
        </p:nvPicPr>
        <p:blipFill>
          <a:blip r:embed="rId3" cstate="print"/>
          <a:stretch>
            <a:fillRect/>
          </a:stretch>
        </p:blipFill>
        <p:spPr>
          <a:xfrm>
            <a:off x="228600" y="1143000"/>
            <a:ext cx="3197596" cy="2286000"/>
          </a:xfrm>
        </p:spPr>
      </p:pic>
      <p:pic>
        <p:nvPicPr>
          <p:cNvPr id="9" name="Content Placeholder 8" descr="Corporate-Profits-New-Recor.png">
            <a:hlinkClick r:id="rId4"/>
          </p:cNvPr>
          <p:cNvPicPr>
            <a:picLocks noGrp="1" noChangeAspect="1"/>
          </p:cNvPicPr>
          <p:nvPr>
            <p:ph sz="half" idx="2"/>
          </p:nvPr>
        </p:nvPicPr>
        <p:blipFill>
          <a:blip r:embed="rId5" cstate="print"/>
          <a:stretch>
            <a:fillRect/>
          </a:stretch>
        </p:blipFill>
        <p:spPr>
          <a:xfrm>
            <a:off x="152400" y="3657600"/>
            <a:ext cx="3505200" cy="2648129"/>
          </a:xfrm>
        </p:spPr>
      </p:pic>
      <p:sp>
        <p:nvSpPr>
          <p:cNvPr id="10" name="TextBox 9"/>
          <p:cNvSpPr txBox="1"/>
          <p:nvPr/>
        </p:nvSpPr>
        <p:spPr>
          <a:xfrm>
            <a:off x="762000" y="3429000"/>
            <a:ext cx="2209800" cy="276999"/>
          </a:xfrm>
          <a:prstGeom prst="rect">
            <a:avLst/>
          </a:prstGeom>
          <a:solidFill>
            <a:schemeClr val="bg1"/>
          </a:solidFill>
        </p:spPr>
        <p:txBody>
          <a:bodyPr wrap="square" rtlCol="0">
            <a:spAutoFit/>
          </a:bodyPr>
          <a:lstStyle/>
          <a:p>
            <a:r>
              <a:rPr lang="en-US" sz="1200" dirty="0" smtClean="0"/>
              <a:t>Click on chart to link to report</a:t>
            </a:r>
            <a:endParaRPr lang="en-US" sz="1200" dirty="0"/>
          </a:p>
        </p:txBody>
      </p:sp>
      <p:sp>
        <p:nvSpPr>
          <p:cNvPr id="15" name="Vertical Scroll 14"/>
          <p:cNvSpPr/>
          <p:nvPr/>
        </p:nvSpPr>
        <p:spPr>
          <a:xfrm>
            <a:off x="3657600" y="762000"/>
            <a:ext cx="5486400" cy="5562600"/>
          </a:xfrm>
          <a:prstGeom prst="verticalScroll">
            <a:avLst>
              <a:gd name="adj" fmla="val 3428"/>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lvl="0" indent="-182880" fontAlgn="base">
              <a:lnSpc>
                <a:spcPts val="1000"/>
              </a:lnSpc>
              <a:spcBef>
                <a:spcPts val="300"/>
              </a:spcBef>
            </a:pPr>
            <a:endParaRPr lang="en-US" sz="1200" b="1" dirty="0" smtClean="0">
              <a:solidFill>
                <a:schemeClr val="tx1"/>
              </a:solidFill>
              <a:latin typeface="Calibri" pitchFamily="34" charset="0"/>
            </a:endParaRPr>
          </a:p>
          <a:p>
            <a:pPr marL="182880" lvl="0" indent="-182880" fontAlgn="base">
              <a:lnSpc>
                <a:spcPts val="1000"/>
              </a:lnSpc>
              <a:spcBef>
                <a:spcPts val="300"/>
              </a:spcBef>
            </a:pPr>
            <a:r>
              <a:rPr lang="en-US" sz="1200" b="1" dirty="0" smtClean="0">
                <a:solidFill>
                  <a:schemeClr val="tx1"/>
                </a:solidFill>
                <a:latin typeface="Calibri" pitchFamily="34" charset="0"/>
              </a:rPr>
              <a:t>Summary of  this slide and following two: </a:t>
            </a:r>
          </a:p>
          <a:p>
            <a:pPr marL="182880" lvl="0" indent="-182880" fontAlgn="base">
              <a:lnSpc>
                <a:spcPts val="1000"/>
              </a:lnSpc>
              <a:spcBef>
                <a:spcPts val="300"/>
              </a:spcBef>
              <a:buFont typeface="+mj-lt"/>
              <a:buAutoNum type="arabicParenR"/>
            </a:pPr>
            <a:r>
              <a:rPr lang="en-US" sz="1200" dirty="0" smtClean="0">
                <a:solidFill>
                  <a:schemeClr val="tx1"/>
                </a:solidFill>
                <a:latin typeface="Times New Roman" pitchFamily="18" charset="0"/>
              </a:rPr>
              <a:t>U.S. Corporate income tax collections are declining relative to GDP.</a:t>
            </a:r>
          </a:p>
          <a:p>
            <a:pPr marL="182880" lvl="0" indent="-182880" fontAlgn="base">
              <a:lnSpc>
                <a:spcPts val="1000"/>
              </a:lnSpc>
              <a:spcBef>
                <a:spcPts val="300"/>
              </a:spcBef>
              <a:buFont typeface="+mj-lt"/>
              <a:buAutoNum type="arabicParenR"/>
            </a:pPr>
            <a:r>
              <a:rPr lang="en-US" sz="1200" dirty="0" smtClean="0">
                <a:solidFill>
                  <a:schemeClr val="tx1"/>
                </a:solidFill>
                <a:latin typeface="Times New Roman" pitchFamily="18" charset="0"/>
              </a:rPr>
              <a:t>U.S. Corporation profits reached a new record in 2010.</a:t>
            </a:r>
          </a:p>
          <a:p>
            <a:pPr marL="182880" lvl="0" indent="-182880" fontAlgn="base">
              <a:lnSpc>
                <a:spcPts val="1000"/>
              </a:lnSpc>
              <a:spcBef>
                <a:spcPts val="300"/>
              </a:spcBef>
              <a:buFont typeface="+mj-lt"/>
              <a:buAutoNum type="arabicParenR"/>
            </a:pPr>
            <a:r>
              <a:rPr lang="en-US" sz="1200" dirty="0" smtClean="0">
                <a:solidFill>
                  <a:schemeClr val="tx1"/>
                </a:solidFill>
                <a:latin typeface="Times New Roman" pitchFamily="18" charset="0"/>
              </a:rPr>
              <a:t>Public municipal corporations net worth and revenues are accelerating through private property and wage takings using tyrannical regulatory and usury (debt) debased on lies. Nearly every “enterprise” business the Muni Corps. take over operates at a loss which is passed on to the property owners of which the vast majority do not use, e.g. land holdings for environmental rights.  </a:t>
            </a:r>
          </a:p>
          <a:p>
            <a:pPr marL="182880" lvl="0" indent="-182880" fontAlgn="base">
              <a:lnSpc>
                <a:spcPts val="1000"/>
              </a:lnSpc>
              <a:spcBef>
                <a:spcPts val="300"/>
              </a:spcBef>
              <a:buFont typeface="+mj-lt"/>
              <a:buAutoNum type="arabicParenR"/>
            </a:pPr>
            <a:r>
              <a:rPr lang="en-US" sz="1200" dirty="0" smtClean="0">
                <a:solidFill>
                  <a:schemeClr val="tx1"/>
                </a:solidFill>
                <a:latin typeface="Calibri" pitchFamily="34" charset="0"/>
              </a:rPr>
              <a:t>Individuals pay 12 - 14% of Wages, (Private Property) for 85 to 91% of Federal Taxes.</a:t>
            </a:r>
          </a:p>
          <a:p>
            <a:pPr marL="182880" lvl="0" indent="-182880" fontAlgn="base">
              <a:lnSpc>
                <a:spcPts val="1000"/>
              </a:lnSpc>
              <a:spcBef>
                <a:spcPts val="300"/>
              </a:spcBef>
              <a:buFont typeface="+mj-lt"/>
              <a:buAutoNum type="arabicParenR"/>
            </a:pPr>
            <a:r>
              <a:rPr lang="en-US" sz="1200" dirty="0" smtClean="0">
                <a:solidFill>
                  <a:schemeClr val="tx1"/>
                </a:solidFill>
                <a:latin typeface="Calibri" pitchFamily="34" charset="0"/>
              </a:rPr>
              <a:t>Currently 1% of Corporate Revenue Pays only 9 </a:t>
            </a:r>
            <a:r>
              <a:rPr lang="en-US" sz="1200" dirty="0" smtClean="0">
                <a:solidFill>
                  <a:schemeClr val="tx1"/>
                </a:solidFill>
                <a:latin typeface="Times New Roman" pitchFamily="18" charset="0"/>
              </a:rPr>
              <a:t>-</a:t>
            </a:r>
            <a:r>
              <a:rPr lang="en-US" sz="1200" dirty="0" smtClean="0">
                <a:solidFill>
                  <a:schemeClr val="tx1"/>
                </a:solidFill>
                <a:latin typeface="Calibri" pitchFamily="34" charset="0"/>
              </a:rPr>
              <a:t> 15% of Federal Taxes</a:t>
            </a:r>
          </a:p>
          <a:p>
            <a:pPr marL="182880" lvl="0" indent="-182880" fontAlgn="base">
              <a:lnSpc>
                <a:spcPts val="1000"/>
              </a:lnSpc>
              <a:spcBef>
                <a:spcPts val="300"/>
              </a:spcBef>
              <a:buFont typeface="+mj-lt"/>
              <a:buAutoNum type="arabicParenR"/>
            </a:pPr>
            <a:r>
              <a:rPr lang="en-US" sz="1200" dirty="0" smtClean="0">
                <a:solidFill>
                  <a:schemeClr val="tx1"/>
                </a:solidFill>
                <a:latin typeface="Calibri" pitchFamily="34" charset="0"/>
              </a:rPr>
              <a:t> Individual Federal taxes can be replaced by a 12 </a:t>
            </a:r>
            <a:r>
              <a:rPr lang="en-US" sz="1200" dirty="0" smtClean="0">
                <a:solidFill>
                  <a:schemeClr val="tx1"/>
                </a:solidFill>
                <a:latin typeface="Times New Roman" pitchFamily="18" charset="0"/>
              </a:rPr>
              <a:t>-</a:t>
            </a:r>
            <a:r>
              <a:rPr lang="en-US" sz="1200" dirty="0" smtClean="0">
                <a:solidFill>
                  <a:schemeClr val="tx1"/>
                </a:solidFill>
                <a:latin typeface="Calibri" pitchFamily="34" charset="0"/>
              </a:rPr>
              <a:t> 14% tax on Corporate Revenue</a:t>
            </a:r>
          </a:p>
          <a:p>
            <a:pPr marL="182880" lvl="0" indent="-182880" fontAlgn="base">
              <a:lnSpc>
                <a:spcPts val="1000"/>
              </a:lnSpc>
              <a:spcBef>
                <a:spcPts val="300"/>
              </a:spcBef>
              <a:buFont typeface="+mj-lt"/>
              <a:buAutoNum type="arabicParenR"/>
            </a:pPr>
            <a:r>
              <a:rPr lang="en-US" sz="1200" dirty="0" smtClean="0">
                <a:solidFill>
                  <a:schemeClr val="tx1"/>
                </a:solidFill>
                <a:latin typeface="Calibri" pitchFamily="34" charset="0"/>
              </a:rPr>
              <a:t> Currently only 0.17% of Corporate Revenue Pays State Taxes</a:t>
            </a:r>
          </a:p>
          <a:p>
            <a:pPr marL="182880" lvl="0" indent="-182880" fontAlgn="base">
              <a:lnSpc>
                <a:spcPts val="1000"/>
              </a:lnSpc>
              <a:spcBef>
                <a:spcPts val="300"/>
              </a:spcBef>
              <a:buFont typeface="+mj-lt"/>
              <a:buAutoNum type="arabicParenR"/>
            </a:pPr>
            <a:r>
              <a:rPr lang="en-US" sz="1200" dirty="0" smtClean="0">
                <a:solidFill>
                  <a:schemeClr val="tx1"/>
                </a:solidFill>
                <a:latin typeface="Calibri" pitchFamily="34" charset="0"/>
              </a:rPr>
              <a:t> Currently 5.18% of Individual Payroll (Wages)  Pay State Taxes</a:t>
            </a:r>
          </a:p>
          <a:p>
            <a:pPr marL="182880" lvl="0" indent="-182880" fontAlgn="base">
              <a:lnSpc>
                <a:spcPts val="1000"/>
              </a:lnSpc>
              <a:spcBef>
                <a:spcPts val="300"/>
              </a:spcBef>
              <a:buFont typeface="+mj-lt"/>
              <a:buAutoNum type="arabicParenR"/>
            </a:pPr>
            <a:r>
              <a:rPr lang="en-US" sz="1200" dirty="0" smtClean="0">
                <a:solidFill>
                  <a:schemeClr val="tx1"/>
                </a:solidFill>
                <a:latin typeface="Calibri" pitchFamily="34" charset="0"/>
              </a:rPr>
              <a:t>American Individual total tax taking averages 29.3% with the 2013 tax free day April 18.</a:t>
            </a:r>
          </a:p>
          <a:p>
            <a:pPr marL="182880" lvl="0" indent="-182880" fontAlgn="base">
              <a:lnSpc>
                <a:spcPts val="1000"/>
              </a:lnSpc>
              <a:spcBef>
                <a:spcPts val="300"/>
              </a:spcBef>
              <a:buFont typeface="+mj-lt"/>
              <a:buAutoNum type="arabicParenR"/>
            </a:pPr>
            <a:r>
              <a:rPr lang="en-US" sz="1200" dirty="0" smtClean="0">
                <a:solidFill>
                  <a:schemeClr val="tx1"/>
                </a:solidFill>
                <a:latin typeface="Calibri" pitchFamily="34" charset="0"/>
              </a:rPr>
              <a:t> There is only 30 days difference between the highest and lowest tax taking state, i.e. it’s a global to local property taking franchise.</a:t>
            </a:r>
          </a:p>
          <a:p>
            <a:pPr marL="182880" lvl="0" indent="-182880" fontAlgn="base">
              <a:lnSpc>
                <a:spcPts val="1000"/>
              </a:lnSpc>
              <a:spcBef>
                <a:spcPts val="300"/>
              </a:spcBef>
              <a:buFont typeface="+mj-lt"/>
              <a:buAutoNum type="arabicParenR"/>
            </a:pPr>
            <a:r>
              <a:rPr lang="en-US" sz="1200" dirty="0" smtClean="0">
                <a:solidFill>
                  <a:schemeClr val="tx1"/>
                </a:solidFill>
                <a:latin typeface="Calibri" pitchFamily="34" charset="0"/>
              </a:rPr>
              <a:t>Individual state taxes can be replaced by a 1.04% on state Corporate Revenue</a:t>
            </a:r>
            <a:endParaRPr lang="en-US" sz="1200" dirty="0" smtClean="0">
              <a:solidFill>
                <a:schemeClr val="tx1"/>
              </a:solidFill>
              <a:latin typeface="Times New Roman" pitchFamily="18" charset="0"/>
            </a:endParaRPr>
          </a:p>
          <a:p>
            <a:pPr marL="182880" lvl="0" indent="-182880" fontAlgn="base">
              <a:lnSpc>
                <a:spcPts val="1000"/>
              </a:lnSpc>
              <a:spcBef>
                <a:spcPts val="300"/>
              </a:spcBef>
              <a:buFont typeface="+mj-lt"/>
              <a:buAutoNum type="arabicParenR"/>
            </a:pPr>
            <a:r>
              <a:rPr lang="en-US" sz="1200" dirty="0" smtClean="0">
                <a:solidFill>
                  <a:schemeClr val="tx1"/>
                </a:solidFill>
                <a:latin typeface="Calibri" pitchFamily="34" charset="0"/>
              </a:rPr>
              <a:t>All taxes are ultimately paid by the consumer when they purchase goods and services by free choice so individuals are taxed unnecessarily many times over, i.e. compounded wages and property taking.</a:t>
            </a:r>
          </a:p>
          <a:p>
            <a:pPr marL="182880" lvl="0" indent="-182880" fontAlgn="base">
              <a:lnSpc>
                <a:spcPts val="1000"/>
              </a:lnSpc>
              <a:spcBef>
                <a:spcPts val="300"/>
              </a:spcBef>
              <a:buFont typeface="+mj-lt"/>
              <a:buAutoNum type="arabicParenR"/>
            </a:pPr>
            <a:r>
              <a:rPr lang="en-US" sz="1200" dirty="0" smtClean="0">
                <a:solidFill>
                  <a:schemeClr val="tx1"/>
                </a:solidFill>
                <a:latin typeface="Calibri" pitchFamily="34" charset="0"/>
              </a:rPr>
              <a:t>Deceit. Inc. (D.C.) and its 50 states and their private and public municipalities are all  corporations not true and honest free limited Republics.</a:t>
            </a:r>
          </a:p>
          <a:p>
            <a:pPr marL="182880" lvl="0" indent="-182880" fontAlgn="base">
              <a:lnSpc>
                <a:spcPts val="1000"/>
              </a:lnSpc>
              <a:spcBef>
                <a:spcPts val="300"/>
              </a:spcBef>
              <a:buFont typeface="+mj-lt"/>
              <a:buAutoNum type="arabicParenR"/>
            </a:pPr>
            <a:r>
              <a:rPr lang="en-US" sz="1200" dirty="0" smtClean="0">
                <a:solidFill>
                  <a:schemeClr val="tx1"/>
                </a:solidFill>
                <a:latin typeface="Calibri" pitchFamily="34" charset="0"/>
              </a:rPr>
              <a:t>Property  and wage taking by force is regressive, not necessary, encourages more property and wage theft and centralizes the dark powers.  Like King Collectivist County, the more they take, the more they take because there is no free choice and  no debate of the taking and no vote by those being taken.</a:t>
            </a:r>
          </a:p>
          <a:p>
            <a:pPr marL="182880" lvl="0" indent="-182880" fontAlgn="base">
              <a:lnSpc>
                <a:spcPts val="1000"/>
              </a:lnSpc>
              <a:spcBef>
                <a:spcPts val="300"/>
              </a:spcBef>
              <a:buFont typeface="+mj-lt"/>
              <a:buAutoNum type="arabicParenR"/>
            </a:pPr>
            <a:r>
              <a:rPr lang="en-US" sz="1200" dirty="0" smtClean="0">
                <a:solidFill>
                  <a:schemeClr val="tx1"/>
                </a:solidFill>
                <a:latin typeface="Calibri" pitchFamily="34" charset="0"/>
              </a:rPr>
              <a:t>The answer to stop all of this larceny is individual free choice which is true and  honest freedom and liberty to control your individual birthrights.</a:t>
            </a:r>
            <a:endParaRPr lang="en-US" sz="2000" dirty="0" smtClean="0">
              <a:solidFill>
                <a:schemeClr val="tx1"/>
              </a:solidFill>
              <a:latin typeface="Arial" pitchFamily="34" charset="0"/>
            </a:endParaRPr>
          </a:p>
        </p:txBody>
      </p:sp>
      <p:sp>
        <p:nvSpPr>
          <p:cNvPr id="11" name="Date Placeholder 10"/>
          <p:cNvSpPr>
            <a:spLocks noGrp="1"/>
          </p:cNvSpPr>
          <p:nvPr>
            <p:ph type="dt" sz="half" idx="10"/>
          </p:nvPr>
        </p:nvSpPr>
        <p:spPr/>
        <p:txBody>
          <a:bodyPr/>
          <a:lstStyle/>
          <a:p>
            <a:r>
              <a:rPr lang="en-US" dirty="0" smtClean="0"/>
              <a:t>4/22/2013</a:t>
            </a:r>
            <a:endParaRPr lang="en-US" dirty="0"/>
          </a:p>
        </p:txBody>
      </p:sp>
      <p:sp>
        <p:nvSpPr>
          <p:cNvPr id="12" name="Footer Placeholder 11"/>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76200"/>
            <a:ext cx="5105400" cy="381000"/>
          </a:xfrm>
        </p:spPr>
        <p:txBody>
          <a:bodyPr>
            <a:normAutofit fontScale="90000"/>
          </a:bodyPr>
          <a:lstStyle/>
          <a:p>
            <a:r>
              <a:rPr lang="en-US" sz="1600" dirty="0" smtClean="0"/>
              <a:t>The IRS, “Federal Reserve and other taxing lies (cont.)</a:t>
            </a:r>
            <a:endParaRPr lang="en-US" sz="1600" dirty="0"/>
          </a:p>
        </p:txBody>
      </p:sp>
      <p:pic>
        <p:nvPicPr>
          <p:cNvPr id="10" name="Content Placeholder 9" descr="BOD-Individual-vs-Corporate.png"/>
          <p:cNvPicPr>
            <a:picLocks noGrp="1" noChangeAspect="1"/>
          </p:cNvPicPr>
          <p:nvPr>
            <p:ph sz="half" idx="1"/>
          </p:nvPr>
        </p:nvPicPr>
        <p:blipFill>
          <a:blip r:embed="rId2" cstate="print"/>
          <a:stretch>
            <a:fillRect/>
          </a:stretch>
        </p:blipFill>
        <p:spPr>
          <a:xfrm>
            <a:off x="457200" y="533400"/>
            <a:ext cx="8534400" cy="3276600"/>
          </a:xfrm>
        </p:spPr>
      </p:pic>
      <p:sp>
        <p:nvSpPr>
          <p:cNvPr id="4" name="Content Placeholder 3"/>
          <p:cNvSpPr>
            <a:spLocks noGrp="1"/>
          </p:cNvSpPr>
          <p:nvPr>
            <p:ph sz="half" idx="2"/>
          </p:nvPr>
        </p:nvSpPr>
        <p:spPr>
          <a:xfrm>
            <a:off x="228600" y="4038600"/>
            <a:ext cx="8763000" cy="1981200"/>
          </a:xfrm>
        </p:spPr>
        <p:txBody>
          <a:bodyPr>
            <a:normAutofit fontScale="25000" lnSpcReduction="20000"/>
          </a:bodyPr>
          <a:lstStyle/>
          <a:p>
            <a:pPr marL="182880" indent="-182880">
              <a:lnSpc>
                <a:spcPts val="1100"/>
              </a:lnSpc>
              <a:buClrTx/>
              <a:buFont typeface="Wingdings" pitchFamily="2" charset="2"/>
              <a:buChar char="Ø"/>
            </a:pPr>
            <a:r>
              <a:rPr lang="en-US" sz="4400" dirty="0" smtClean="0">
                <a:latin typeface="Calibri" pitchFamily="34" charset="0"/>
              </a:rPr>
              <a:t>American natural born and rightfully naturalized cannot be compelled to pay any kind of taxes otherwise they would be slaves. </a:t>
            </a:r>
          </a:p>
          <a:p>
            <a:pPr marL="182880" indent="-182880">
              <a:lnSpc>
                <a:spcPts val="1100"/>
              </a:lnSpc>
              <a:buClrTx/>
              <a:buFont typeface="Wingdings" pitchFamily="2" charset="2"/>
              <a:buChar char="Ø"/>
            </a:pPr>
            <a:r>
              <a:rPr lang="en-US" sz="4400" dirty="0" smtClean="0">
                <a:latin typeface="Calibri" pitchFamily="34" charset="0"/>
              </a:rPr>
              <a:t>American Citizens are clearly sovereign and the government is clearly NOT. </a:t>
            </a:r>
          </a:p>
          <a:p>
            <a:pPr marL="182880" indent="-182880">
              <a:lnSpc>
                <a:spcPts val="1100"/>
              </a:lnSpc>
              <a:buClrTx/>
              <a:buFont typeface="Wingdings" pitchFamily="2" charset="2"/>
              <a:buChar char="Ø"/>
            </a:pPr>
            <a:r>
              <a:rPr lang="en-US" sz="4400" dirty="0" smtClean="0">
                <a:latin typeface="Calibri" pitchFamily="34" charset="0"/>
              </a:rPr>
              <a:t>Government may rightfully compel </a:t>
            </a:r>
            <a:r>
              <a:rPr lang="en-US" sz="4400" u="sng" dirty="0" smtClean="0">
                <a:latin typeface="Calibri" pitchFamily="34" charset="0"/>
              </a:rPr>
              <a:t>artificial</a:t>
            </a:r>
            <a:r>
              <a:rPr lang="en-US" sz="4400" dirty="0" smtClean="0">
                <a:latin typeface="Calibri" pitchFamily="34" charset="0"/>
              </a:rPr>
              <a:t> legal fiction corporations to pay reasonable uniform  percent of tax  as they are man made &amp; unnatural . </a:t>
            </a:r>
          </a:p>
          <a:p>
            <a:pPr marL="182880" indent="-182880">
              <a:lnSpc>
                <a:spcPts val="1100"/>
              </a:lnSpc>
              <a:buClrTx/>
              <a:buFont typeface="Wingdings" pitchFamily="2" charset="2"/>
              <a:buChar char="Ø"/>
            </a:pPr>
            <a:r>
              <a:rPr lang="en-US" sz="4400" dirty="0" smtClean="0">
                <a:latin typeface="Calibri" pitchFamily="34" charset="0"/>
              </a:rPr>
              <a:t>All taxes may be rightfully shifted to the corporations who in turn may transfer this cost in their pricing, profit and dividends. </a:t>
            </a:r>
          </a:p>
          <a:p>
            <a:pPr marL="182880" indent="-182880">
              <a:lnSpc>
                <a:spcPts val="1100"/>
              </a:lnSpc>
              <a:buClrTx/>
              <a:buFont typeface="Wingdings" pitchFamily="2" charset="2"/>
              <a:buChar char="Ø"/>
            </a:pPr>
            <a:r>
              <a:rPr lang="en-US" sz="4400" dirty="0" smtClean="0">
                <a:latin typeface="Calibri" pitchFamily="34" charset="0"/>
              </a:rPr>
              <a:t> The tax is paid by corporations  FROM PROFIT  AND/OR when the American Citizen purchases the products or services BY </a:t>
            </a:r>
            <a:r>
              <a:rPr lang="en-US" sz="4400" u="sng" dirty="0" smtClean="0">
                <a:latin typeface="Calibri" pitchFamily="34" charset="0"/>
              </a:rPr>
              <a:t>FREE CHOICE. </a:t>
            </a:r>
          </a:p>
          <a:p>
            <a:pPr marL="182880" indent="-182880">
              <a:lnSpc>
                <a:spcPts val="1100"/>
              </a:lnSpc>
              <a:buClrTx/>
              <a:buFont typeface="Wingdings" pitchFamily="2" charset="2"/>
              <a:buChar char="Ø"/>
            </a:pPr>
            <a:r>
              <a:rPr lang="en-US" sz="4400" dirty="0" smtClean="0">
                <a:latin typeface="Calibri" pitchFamily="34" charset="0"/>
              </a:rPr>
              <a:t>Eliminate usury and government regulations &amp; the above 14% direct tax on corporations would be a single digit.</a:t>
            </a:r>
          </a:p>
          <a:p>
            <a:pPr marL="182880" indent="-182880">
              <a:lnSpc>
                <a:spcPts val="1100"/>
              </a:lnSpc>
              <a:buClrTx/>
              <a:buFont typeface="Wingdings" pitchFamily="2" charset="2"/>
              <a:buChar char="Ø"/>
            </a:pPr>
            <a:r>
              <a:rPr lang="en-US" sz="4400" dirty="0" smtClean="0">
                <a:latin typeface="Calibri" pitchFamily="34" charset="0"/>
              </a:rPr>
              <a:t>No taxes of any kind are necessary or legitimate upon American Citizens, i.e. taxing is used as social engineering and  herd control .</a:t>
            </a:r>
          </a:p>
          <a:p>
            <a:pPr marL="182880" indent="-182880">
              <a:lnSpc>
                <a:spcPts val="1100"/>
              </a:lnSpc>
              <a:buClrTx/>
              <a:buFont typeface="Wingdings" pitchFamily="2" charset="2"/>
              <a:buChar char="Ø"/>
            </a:pPr>
            <a:r>
              <a:rPr lang="en-US" sz="4400" dirty="0" smtClean="0">
                <a:latin typeface="Calibri" pitchFamily="34" charset="0"/>
              </a:rPr>
              <a:t>All taxes could be paid by this method, i.e. this is a sales tax on the corporations, NOT a till tax on the Citizens, NOT a property tax on the property owner, NOT a federal or state income tax on the state natural born Citizen, NOT a estate tax on the life long wealth of the natural born or his/her heirs ,NOT a sales tax on the Citizens .  </a:t>
            </a:r>
          </a:p>
          <a:p>
            <a:pPr marL="182880" indent="-182880">
              <a:lnSpc>
                <a:spcPts val="1100"/>
              </a:lnSpc>
              <a:buClrTx/>
              <a:buFont typeface="Wingdings" pitchFamily="2" charset="2"/>
              <a:buChar char="Ø"/>
            </a:pPr>
            <a:r>
              <a:rPr lang="en-US" sz="4400" dirty="0" smtClean="0">
                <a:latin typeface="Calibri" pitchFamily="34" charset="0"/>
              </a:rPr>
              <a:t>TAXES UPON AMERICAN CITIZENS ARE NOT NECESSARY.</a:t>
            </a:r>
            <a:endParaRPr lang="en-US" sz="1400" dirty="0"/>
          </a:p>
        </p:txBody>
      </p:sp>
      <p:sp>
        <p:nvSpPr>
          <p:cNvPr id="11" name="TextBox 10"/>
          <p:cNvSpPr txBox="1"/>
          <p:nvPr/>
        </p:nvSpPr>
        <p:spPr>
          <a:xfrm>
            <a:off x="76200" y="533400"/>
            <a:ext cx="2743200" cy="2431435"/>
          </a:xfrm>
          <a:prstGeom prst="rect">
            <a:avLst/>
          </a:prstGeom>
          <a:solidFill>
            <a:srgbClr val="F5F7A1"/>
          </a:solidFill>
        </p:spPr>
        <p:txBody>
          <a:bodyPr wrap="square" rtlCol="0">
            <a:spAutoFit/>
          </a:bodyPr>
          <a:lstStyle/>
          <a:p>
            <a:r>
              <a:rPr lang="en-US" sz="1200" b="1" dirty="0" smtClean="0">
                <a:latin typeface="Calibri" pitchFamily="34" charset="0"/>
              </a:rPr>
              <a:t>Summary of Part 1 and 2 Graphs </a:t>
            </a:r>
          </a:p>
          <a:p>
            <a:pPr marL="182880" indent="-182880">
              <a:lnSpc>
                <a:spcPts val="1200"/>
              </a:lnSpc>
              <a:buFont typeface="Wingdings" pitchFamily="2" charset="2"/>
              <a:buChar char="Ø"/>
            </a:pPr>
            <a:r>
              <a:rPr lang="en-US" sz="1100" dirty="0" smtClean="0">
                <a:latin typeface="Calibri" pitchFamily="34" charset="0"/>
              </a:rPr>
              <a:t>Currently 12 to 14% of </a:t>
            </a:r>
            <a:r>
              <a:rPr lang="en-US" sz="1100" u="sng" dirty="0" smtClean="0">
                <a:latin typeface="Calibri" pitchFamily="34" charset="0"/>
              </a:rPr>
              <a:t>Wages</a:t>
            </a:r>
            <a:r>
              <a:rPr lang="en-US" sz="1100" dirty="0" smtClean="0">
                <a:latin typeface="Calibri" pitchFamily="34" charset="0"/>
              </a:rPr>
              <a:t> Pay 85 to 91% of Federal Taxes</a:t>
            </a:r>
          </a:p>
          <a:p>
            <a:pPr marL="182880" indent="-182880">
              <a:lnSpc>
                <a:spcPts val="1200"/>
              </a:lnSpc>
              <a:buFont typeface="Wingdings" pitchFamily="2" charset="2"/>
              <a:buChar char="Ø"/>
            </a:pPr>
            <a:r>
              <a:rPr lang="en-US" sz="1100" dirty="0" smtClean="0">
                <a:latin typeface="Calibri" pitchFamily="34" charset="0"/>
              </a:rPr>
              <a:t>Currently 1 % of </a:t>
            </a:r>
            <a:r>
              <a:rPr lang="en-US" sz="1100" u="sng" dirty="0" smtClean="0">
                <a:latin typeface="Calibri" pitchFamily="34" charset="0"/>
              </a:rPr>
              <a:t>Corporate Revenue </a:t>
            </a:r>
            <a:r>
              <a:rPr lang="en-US" sz="1100" dirty="0" smtClean="0">
                <a:latin typeface="Calibri" pitchFamily="34" charset="0"/>
              </a:rPr>
              <a:t>Pay 9 to 15% of Federal Taxes</a:t>
            </a:r>
          </a:p>
          <a:p>
            <a:pPr marL="182880" indent="-182880">
              <a:lnSpc>
                <a:spcPts val="1200"/>
              </a:lnSpc>
              <a:buFont typeface="Wingdings" pitchFamily="2" charset="2"/>
              <a:buChar char="Ø"/>
            </a:pPr>
            <a:r>
              <a:rPr lang="en-US" sz="1100" u="sng" dirty="0" smtClean="0">
                <a:latin typeface="Calibri" pitchFamily="34" charset="0"/>
              </a:rPr>
              <a:t> Individual Federal taxes can be replaced by a 12 to 14% tax on Corporate </a:t>
            </a:r>
            <a:r>
              <a:rPr lang="en-US" sz="1100" dirty="0" smtClean="0">
                <a:latin typeface="Calibri" pitchFamily="34" charset="0"/>
              </a:rPr>
              <a:t>Revenue</a:t>
            </a:r>
          </a:p>
          <a:p>
            <a:pPr marL="182880" indent="-182880">
              <a:lnSpc>
                <a:spcPts val="1200"/>
              </a:lnSpc>
              <a:buFont typeface="Wingdings" pitchFamily="2" charset="2"/>
              <a:buChar char="Ø"/>
            </a:pPr>
            <a:r>
              <a:rPr lang="en-US" sz="1100" dirty="0" smtClean="0">
                <a:latin typeface="Calibri" pitchFamily="34" charset="0"/>
              </a:rPr>
              <a:t> Currently .17% of Corporate Revenue Pays State Taxes</a:t>
            </a:r>
          </a:p>
          <a:p>
            <a:pPr marL="182880" indent="-182880">
              <a:lnSpc>
                <a:spcPts val="1200"/>
              </a:lnSpc>
              <a:buFont typeface="Wingdings" pitchFamily="2" charset="2"/>
              <a:buChar char="Ø"/>
            </a:pPr>
            <a:r>
              <a:rPr lang="en-US" sz="1100" dirty="0" smtClean="0">
                <a:latin typeface="Calibri" pitchFamily="34" charset="0"/>
              </a:rPr>
              <a:t> Currently 5.18% of Individual Payroll (Wages)  Pays State Taxes</a:t>
            </a:r>
          </a:p>
          <a:p>
            <a:pPr marL="182880" indent="-182880">
              <a:lnSpc>
                <a:spcPts val="1200"/>
              </a:lnSpc>
              <a:buFont typeface="Wingdings" pitchFamily="2" charset="2"/>
              <a:buChar char="Ø"/>
            </a:pPr>
            <a:r>
              <a:rPr lang="en-US" sz="1100" u="sng" dirty="0" smtClean="0">
                <a:latin typeface="Calibri" pitchFamily="34" charset="0"/>
              </a:rPr>
              <a:t>Individual State taxes can be replaced by a 1.04% on Corporate Revenue</a:t>
            </a:r>
          </a:p>
          <a:p>
            <a:pPr marL="182880" indent="-182880">
              <a:lnSpc>
                <a:spcPts val="1200"/>
              </a:lnSpc>
              <a:buFont typeface="Wingdings" pitchFamily="2" charset="2"/>
              <a:buChar char="Ø"/>
            </a:pPr>
            <a:r>
              <a:rPr lang="en-US" sz="1100" u="sng" dirty="0" smtClean="0">
                <a:latin typeface="Calibri" pitchFamily="34" charset="0"/>
              </a:rPr>
              <a:t>All taxes are ultimately paid by the consumer</a:t>
            </a:r>
            <a:endParaRPr lang="en-US" sz="1100" u="sng" dirty="0">
              <a:latin typeface="Calibri" pitchFamily="34" charset="0"/>
            </a:endParaRPr>
          </a:p>
        </p:txBody>
      </p:sp>
      <p:sp>
        <p:nvSpPr>
          <p:cNvPr id="12" name="Date Placeholder 11"/>
          <p:cNvSpPr>
            <a:spLocks noGrp="1"/>
          </p:cNvSpPr>
          <p:nvPr>
            <p:ph type="dt" sz="half" idx="10"/>
          </p:nvPr>
        </p:nvSpPr>
        <p:spPr/>
        <p:txBody>
          <a:bodyPr/>
          <a:lstStyle/>
          <a:p>
            <a:r>
              <a:rPr lang="en-US" dirty="0" smtClean="0"/>
              <a:t>4/22/2013</a:t>
            </a:r>
            <a:endParaRPr lang="en-US" dirty="0"/>
          </a:p>
        </p:txBody>
      </p:sp>
      <p:sp>
        <p:nvSpPr>
          <p:cNvPr id="13" name="Footer Placeholder 12"/>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2895600" cy="457200"/>
          </a:xfrm>
        </p:spPr>
        <p:txBody>
          <a:bodyPr>
            <a:normAutofit fontScale="90000"/>
          </a:bodyPr>
          <a:lstStyle/>
          <a:p>
            <a:r>
              <a:rPr lang="en-US" sz="1600" dirty="0" smtClean="0"/>
              <a:t>The IRS, “Federal Reserve and </a:t>
            </a:r>
            <a:br>
              <a:rPr lang="en-US" sz="1600" dirty="0" smtClean="0"/>
            </a:br>
            <a:r>
              <a:rPr lang="en-US" sz="1600" dirty="0" smtClean="0"/>
              <a:t>other taxing lies (Cont.)</a:t>
            </a:r>
            <a:endParaRPr lang="en-US" sz="1600" dirty="0"/>
          </a:p>
        </p:txBody>
      </p:sp>
      <p:pic>
        <p:nvPicPr>
          <p:cNvPr id="7" name="Content Placeholder 6" descr="BOD Individual-vs-Corporate-Fed.png"/>
          <p:cNvPicPr>
            <a:picLocks noGrp="1" noChangeAspect="1"/>
          </p:cNvPicPr>
          <p:nvPr>
            <p:ph idx="1"/>
          </p:nvPr>
        </p:nvPicPr>
        <p:blipFill>
          <a:blip r:embed="rId2" cstate="print"/>
          <a:stretch>
            <a:fillRect/>
          </a:stretch>
        </p:blipFill>
        <p:spPr>
          <a:xfrm>
            <a:off x="228600" y="762000"/>
            <a:ext cx="8458200" cy="3505200"/>
          </a:xfrm>
        </p:spPr>
      </p:pic>
      <p:sp>
        <p:nvSpPr>
          <p:cNvPr id="8" name="TextBox 7"/>
          <p:cNvSpPr txBox="1"/>
          <p:nvPr/>
        </p:nvSpPr>
        <p:spPr>
          <a:xfrm>
            <a:off x="152400" y="4267200"/>
            <a:ext cx="5791200" cy="2246769"/>
          </a:xfrm>
          <a:prstGeom prst="rect">
            <a:avLst/>
          </a:prstGeom>
          <a:noFill/>
        </p:spPr>
        <p:txBody>
          <a:bodyPr wrap="square" rtlCol="0">
            <a:spAutoFit/>
          </a:bodyPr>
          <a:lstStyle/>
          <a:p>
            <a:pPr marL="182880" indent="-182880">
              <a:lnSpc>
                <a:spcPts val="1200"/>
              </a:lnSpc>
            </a:pPr>
            <a:r>
              <a:rPr lang="en-US" sz="1200" dirty="0" smtClean="0"/>
              <a:t> </a:t>
            </a:r>
            <a:r>
              <a:rPr lang="en-US" sz="1100" dirty="0" smtClean="0">
                <a:latin typeface="Calibri" pitchFamily="34" charset="0"/>
              </a:rPr>
              <a:t>This chart shows IRS tax collections on individual tax payers vs. USA corporations:</a:t>
            </a:r>
            <a:br>
              <a:rPr lang="en-US" sz="1100" dirty="0" smtClean="0">
                <a:latin typeface="Calibri" pitchFamily="34" charset="0"/>
              </a:rPr>
            </a:br>
            <a:r>
              <a:rPr lang="en-US" sz="1100" dirty="0" smtClean="0">
                <a:latin typeface="Calibri" pitchFamily="34" charset="0"/>
              </a:rPr>
              <a:t>a. Individuals pay 85 to 95% of the TOTAL federal tax</a:t>
            </a:r>
          </a:p>
          <a:p>
            <a:pPr marL="182880" indent="-182880">
              <a:lnSpc>
                <a:spcPts val="1200"/>
              </a:lnSpc>
            </a:pPr>
            <a:r>
              <a:rPr lang="en-US" sz="1100" dirty="0" smtClean="0">
                <a:latin typeface="Calibri" pitchFamily="34" charset="0"/>
              </a:rPr>
              <a:t>	b. Corporations pay  only 9 to 15% of the TOTAL federal tax  </a:t>
            </a:r>
          </a:p>
          <a:p>
            <a:pPr marL="182880" indent="-182880">
              <a:lnSpc>
                <a:spcPts val="1200"/>
              </a:lnSpc>
              <a:buFont typeface="+mj-lt"/>
              <a:buAutoNum type="arabicPeriod"/>
            </a:pPr>
            <a:r>
              <a:rPr lang="en-US" sz="1100" dirty="0" smtClean="0">
                <a:latin typeface="Calibri" pitchFamily="34" charset="0"/>
              </a:rPr>
              <a:t>Individuals actually pay </a:t>
            </a:r>
            <a:r>
              <a:rPr lang="en-US" sz="1100" u="sng" dirty="0" smtClean="0">
                <a:latin typeface="Calibri" pitchFamily="34" charset="0"/>
              </a:rPr>
              <a:t>ALL</a:t>
            </a:r>
            <a:r>
              <a:rPr lang="en-US" sz="1100" dirty="0" smtClean="0">
                <a:latin typeface="Calibri" pitchFamily="34" charset="0"/>
              </a:rPr>
              <a:t> taxes because corporations are just pass through legal fiction transfer entities. </a:t>
            </a:r>
          </a:p>
          <a:p>
            <a:pPr marL="182880" indent="-182880">
              <a:lnSpc>
                <a:spcPts val="1200"/>
              </a:lnSpc>
              <a:buFont typeface="+mj-lt"/>
              <a:buAutoNum type="arabicPeriod"/>
            </a:pPr>
            <a:r>
              <a:rPr lang="en-US" sz="1100" dirty="0" smtClean="0">
                <a:latin typeface="Calibri" pitchFamily="34" charset="0"/>
              </a:rPr>
              <a:t>The 9 to 15% of federal taxes which American corporations "pay" are passed through in their pricing of goods and services. </a:t>
            </a:r>
          </a:p>
          <a:p>
            <a:pPr marL="182880" indent="-182880">
              <a:lnSpc>
                <a:spcPts val="1200"/>
              </a:lnSpc>
              <a:buFont typeface="+mj-lt"/>
              <a:buAutoNum type="arabicPeriod"/>
            </a:pPr>
            <a:r>
              <a:rPr lang="en-US" sz="1100" dirty="0" smtClean="0">
                <a:latin typeface="Calibri" pitchFamily="34" charset="0"/>
              </a:rPr>
              <a:t>Import taxes are ALSO ultimately paid by individuals because the country who is taxed  transfers the tax onto their exports, Lysander Spooner noted this in his writings in the mid 1800’s as well. </a:t>
            </a:r>
          </a:p>
          <a:p>
            <a:pPr marL="182880" indent="-182880">
              <a:lnSpc>
                <a:spcPts val="1200"/>
              </a:lnSpc>
              <a:buFont typeface="+mj-lt"/>
              <a:buAutoNum type="arabicPeriod"/>
            </a:pPr>
            <a:r>
              <a:rPr lang="en-US" sz="1100" u="sng" dirty="0" smtClean="0">
                <a:latin typeface="Calibri" pitchFamily="34" charset="0"/>
              </a:rPr>
              <a:t>Forced taxes on individuals are unnecessary because individuals pay all taxes when they purchase corporate goods and services BY FREE CHOICE.</a:t>
            </a:r>
            <a:r>
              <a:rPr lang="en-US" sz="1100" dirty="0" smtClean="0">
                <a:latin typeface="Calibri" pitchFamily="34" charset="0"/>
              </a:rPr>
              <a:t> </a:t>
            </a:r>
          </a:p>
          <a:p>
            <a:pPr marL="182880" indent="-182880">
              <a:lnSpc>
                <a:spcPts val="1200"/>
              </a:lnSpc>
              <a:buFont typeface="+mj-lt"/>
              <a:buAutoNum type="arabicPeriod"/>
            </a:pPr>
            <a:r>
              <a:rPr lang="en-US" sz="1100" dirty="0" smtClean="0">
                <a:latin typeface="Calibri" pitchFamily="34" charset="0"/>
                <a:hlinkClick r:id="rId3"/>
              </a:rPr>
              <a:t>www.CAFR!.com</a:t>
            </a:r>
            <a:r>
              <a:rPr lang="en-US" sz="1100" dirty="0" smtClean="0">
                <a:latin typeface="Calibri" pitchFamily="34" charset="0"/>
              </a:rPr>
              <a:t> makes the case governments hold so much net worth, they can fund limited gvt. on investments alone.</a:t>
            </a:r>
            <a:endParaRPr lang="en-US" sz="1100" dirty="0">
              <a:latin typeface="Calibri" pitchFamily="34" charset="0"/>
            </a:endParaRPr>
          </a:p>
        </p:txBody>
      </p:sp>
      <p:sp>
        <p:nvSpPr>
          <p:cNvPr id="12" name="Horizontal Scroll 11"/>
          <p:cNvSpPr/>
          <p:nvPr/>
        </p:nvSpPr>
        <p:spPr>
          <a:xfrm>
            <a:off x="5257800" y="0"/>
            <a:ext cx="3657600" cy="838200"/>
          </a:xfrm>
          <a:prstGeom prst="horizontalScroll">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latin typeface="Calibri" pitchFamily="34" charset="0"/>
              </a:rPr>
              <a:t>1895: Pollack v.  Farmer's Loan and Trust Company, 157 U.S.  429, 158 U.S.  601.  Prohibits direct taxes on the income of individuals.</a:t>
            </a:r>
            <a:endParaRPr lang="en-US" sz="1100" dirty="0">
              <a:solidFill>
                <a:schemeClr val="tx1"/>
              </a:solidFill>
            </a:endParaRPr>
          </a:p>
        </p:txBody>
      </p:sp>
      <p:sp>
        <p:nvSpPr>
          <p:cNvPr id="11" name="TextBox 10"/>
          <p:cNvSpPr txBox="1"/>
          <p:nvPr/>
        </p:nvSpPr>
        <p:spPr>
          <a:xfrm>
            <a:off x="6019800" y="3200400"/>
            <a:ext cx="2971800" cy="2739211"/>
          </a:xfrm>
          <a:prstGeom prst="rect">
            <a:avLst/>
          </a:prstGeom>
          <a:solidFill>
            <a:srgbClr val="F5F7A1"/>
          </a:solidFill>
        </p:spPr>
        <p:txBody>
          <a:bodyPr wrap="square" rtlCol="0">
            <a:spAutoFit/>
          </a:bodyPr>
          <a:lstStyle/>
          <a:p>
            <a:r>
              <a:rPr lang="en-US" sz="1200" b="1" dirty="0" smtClean="0">
                <a:latin typeface="Calibri" pitchFamily="34" charset="0"/>
              </a:rPr>
              <a:t>Summary of Part 1 and 2 Graphs </a:t>
            </a:r>
          </a:p>
          <a:p>
            <a:pPr marL="182880" indent="-182880">
              <a:lnSpc>
                <a:spcPts val="1200"/>
              </a:lnSpc>
              <a:buFont typeface="Wingdings" pitchFamily="2" charset="2"/>
              <a:buChar char="Ø"/>
            </a:pPr>
            <a:r>
              <a:rPr lang="en-US" sz="1100" dirty="0" smtClean="0">
                <a:latin typeface="Calibri" pitchFamily="34" charset="0"/>
              </a:rPr>
              <a:t>Currently 12 to 14% of </a:t>
            </a:r>
            <a:r>
              <a:rPr lang="en-US" sz="1100" u="sng" dirty="0" smtClean="0">
                <a:latin typeface="Calibri" pitchFamily="34" charset="0"/>
              </a:rPr>
              <a:t>Wages</a:t>
            </a:r>
            <a:r>
              <a:rPr lang="en-US" sz="1100" dirty="0" smtClean="0">
                <a:latin typeface="Calibri" pitchFamily="34" charset="0"/>
              </a:rPr>
              <a:t> Pay 85 to 91% of Federal Taxes</a:t>
            </a:r>
          </a:p>
          <a:p>
            <a:pPr marL="182880" indent="-182880">
              <a:lnSpc>
                <a:spcPts val="1200"/>
              </a:lnSpc>
              <a:buFont typeface="Wingdings" pitchFamily="2" charset="2"/>
              <a:buChar char="Ø"/>
            </a:pPr>
            <a:r>
              <a:rPr lang="en-US" sz="1100" dirty="0" smtClean="0">
                <a:latin typeface="Calibri" pitchFamily="34" charset="0"/>
              </a:rPr>
              <a:t>Currently 1 % of </a:t>
            </a:r>
            <a:r>
              <a:rPr lang="en-US" sz="1100" u="sng" dirty="0" smtClean="0">
                <a:latin typeface="Calibri" pitchFamily="34" charset="0"/>
              </a:rPr>
              <a:t>Corporate Revenue </a:t>
            </a:r>
            <a:r>
              <a:rPr lang="en-US" sz="1100" dirty="0" smtClean="0">
                <a:latin typeface="Calibri" pitchFamily="34" charset="0"/>
              </a:rPr>
              <a:t>Pay 9 to 15% of Federal Taxes</a:t>
            </a:r>
          </a:p>
          <a:p>
            <a:pPr marL="182880" indent="-182880">
              <a:lnSpc>
                <a:spcPts val="1200"/>
              </a:lnSpc>
              <a:buFont typeface="Wingdings" pitchFamily="2" charset="2"/>
              <a:buChar char="Ø"/>
            </a:pPr>
            <a:r>
              <a:rPr lang="en-US" sz="1100" u="sng" dirty="0" smtClean="0">
                <a:latin typeface="Calibri" pitchFamily="34" charset="0"/>
              </a:rPr>
              <a:t> Individual Federal taxes can be replaced by a 12 to 14% tax on Corporate </a:t>
            </a:r>
            <a:r>
              <a:rPr lang="en-US" sz="1100" dirty="0" smtClean="0">
                <a:latin typeface="Calibri" pitchFamily="34" charset="0"/>
              </a:rPr>
              <a:t>Revenue</a:t>
            </a:r>
          </a:p>
          <a:p>
            <a:pPr marL="182880" indent="-182880">
              <a:lnSpc>
                <a:spcPts val="1200"/>
              </a:lnSpc>
              <a:buFont typeface="Wingdings" pitchFamily="2" charset="2"/>
              <a:buChar char="Ø"/>
            </a:pPr>
            <a:r>
              <a:rPr lang="en-US" sz="1100" dirty="0" smtClean="0">
                <a:latin typeface="Calibri" pitchFamily="34" charset="0"/>
              </a:rPr>
              <a:t> Currently .17% of Corporate Revenue Pays State Taxes</a:t>
            </a:r>
          </a:p>
          <a:p>
            <a:pPr marL="182880" indent="-182880">
              <a:lnSpc>
                <a:spcPts val="1200"/>
              </a:lnSpc>
              <a:buFont typeface="Wingdings" pitchFamily="2" charset="2"/>
              <a:buChar char="Ø"/>
            </a:pPr>
            <a:r>
              <a:rPr lang="en-US" sz="1100" dirty="0" smtClean="0">
                <a:latin typeface="Calibri" pitchFamily="34" charset="0"/>
              </a:rPr>
              <a:t> Currently 5.18% of Individual Payroll (Wages)  Pays State Taxes</a:t>
            </a:r>
          </a:p>
          <a:p>
            <a:pPr marL="182880" indent="-182880">
              <a:lnSpc>
                <a:spcPts val="1200"/>
              </a:lnSpc>
              <a:buFont typeface="Wingdings" pitchFamily="2" charset="2"/>
              <a:buChar char="Ø"/>
            </a:pPr>
            <a:r>
              <a:rPr lang="en-US" sz="1100" u="sng" dirty="0" smtClean="0">
                <a:latin typeface="Calibri" pitchFamily="34" charset="0"/>
              </a:rPr>
              <a:t>Individual State taxes can be replaced by a 1.04% on Corporate Revenue</a:t>
            </a:r>
          </a:p>
          <a:p>
            <a:pPr marL="182880" indent="-182880">
              <a:lnSpc>
                <a:spcPts val="1200"/>
              </a:lnSpc>
              <a:buFont typeface="Wingdings" pitchFamily="2" charset="2"/>
              <a:buChar char="Ø"/>
            </a:pPr>
            <a:r>
              <a:rPr lang="en-US" sz="1100" u="sng" dirty="0" smtClean="0">
                <a:latin typeface="Calibri" pitchFamily="34" charset="0"/>
              </a:rPr>
              <a:t>All taxes are ultimately paid by the consumer</a:t>
            </a:r>
          </a:p>
          <a:p>
            <a:pPr marL="182880" indent="-182880">
              <a:lnSpc>
                <a:spcPts val="1200"/>
              </a:lnSpc>
              <a:buFont typeface="Wingdings" pitchFamily="2" charset="2"/>
              <a:buChar char="Ø"/>
            </a:pPr>
            <a:r>
              <a:rPr lang="en-US" sz="1100" u="sng" dirty="0" smtClean="0">
                <a:latin typeface="Calibri" pitchFamily="34" charset="0"/>
                <a:hlinkClick r:id="rId4"/>
              </a:rPr>
              <a:t>Link here to fully understand “Why Private Property and Wages Cannot Be Taxed, Taken, Regulated or Charged Usury”</a:t>
            </a:r>
            <a:endParaRPr lang="en-US" sz="1100" u="sng" dirty="0">
              <a:latin typeface="Calibri" pitchFamily="34" charset="0"/>
            </a:endParaRPr>
          </a:p>
        </p:txBody>
      </p:sp>
      <p:sp>
        <p:nvSpPr>
          <p:cNvPr id="13" name="Date Placeholder 12"/>
          <p:cNvSpPr>
            <a:spLocks noGrp="1"/>
          </p:cNvSpPr>
          <p:nvPr>
            <p:ph type="dt" sz="half" idx="10"/>
          </p:nvPr>
        </p:nvSpPr>
        <p:spPr>
          <a:xfrm>
            <a:off x="228600" y="6492875"/>
            <a:ext cx="1676400" cy="288925"/>
          </a:xfrm>
        </p:spPr>
        <p:txBody>
          <a:bodyPr/>
          <a:lstStyle/>
          <a:p>
            <a:r>
              <a:rPr lang="en-US" dirty="0" smtClean="0"/>
              <a:t>4/22/2013</a:t>
            </a:r>
            <a:endParaRPr lang="en-US" dirty="0"/>
          </a:p>
        </p:txBody>
      </p:sp>
      <p:sp>
        <p:nvSpPr>
          <p:cNvPr id="14" name="Footer Placeholder 13"/>
          <p:cNvSpPr>
            <a:spLocks noGrp="1"/>
          </p:cNvSpPr>
          <p:nvPr>
            <p:ph type="ftr" sz="quarter" idx="11"/>
          </p:nvPr>
        </p:nvSpPr>
        <p:spPr/>
        <p:txBody>
          <a:bodyPr/>
          <a:lstStyle/>
          <a:p>
            <a:r>
              <a:rPr lang="en-US" dirty="0" smtClean="0"/>
              <a:t>www.freedomforallseasons.org</a:t>
            </a:r>
            <a:endParaRPr lang="en-US" dirty="0"/>
          </a:p>
        </p:txBody>
      </p:sp>
      <p:sp>
        <p:nvSpPr>
          <p:cNvPr id="15" name="TextBox 14"/>
          <p:cNvSpPr txBox="1"/>
          <p:nvPr/>
        </p:nvSpPr>
        <p:spPr>
          <a:xfrm>
            <a:off x="8915400" y="5334000"/>
            <a:ext cx="184731" cy="646331"/>
          </a:xfrm>
          <a:prstGeom prst="rect">
            <a:avLst/>
          </a:prstGeom>
          <a:noFill/>
        </p:spPr>
        <p:txBody>
          <a:bodyPr wrap="none" rtlCol="0">
            <a:spAutoFit/>
          </a:bodyPr>
          <a:lstStyle/>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6629400" cy="609600"/>
          </a:xfrm>
        </p:spPr>
        <p:txBody>
          <a:bodyPr>
            <a:noAutofit/>
          </a:bodyPr>
          <a:lstStyle/>
          <a:p>
            <a:r>
              <a:rPr lang="en-US" sz="1200" dirty="0" smtClean="0"/>
              <a:t>Manulife  financial (hancock timber resource group holding company) is a member of north American competitiveness council and helped write the security and prosperity partnership (one world government for north America) – must read</a:t>
            </a:r>
            <a:endParaRPr lang="en-US" sz="1200" dirty="0"/>
          </a:p>
        </p:txBody>
      </p:sp>
      <p:pic>
        <p:nvPicPr>
          <p:cNvPr id="8" name="Content Placeholder 7" descr="NorthAmericanCompetitivenes.png"/>
          <p:cNvPicPr>
            <a:picLocks noGrp="1" noChangeAspect="1"/>
          </p:cNvPicPr>
          <p:nvPr>
            <p:ph sz="half" idx="1"/>
          </p:nvPr>
        </p:nvPicPr>
        <p:blipFill>
          <a:blip r:embed="rId2" cstate="print"/>
          <a:stretch>
            <a:fillRect/>
          </a:stretch>
        </p:blipFill>
        <p:spPr>
          <a:xfrm>
            <a:off x="152400" y="838200"/>
            <a:ext cx="4479300" cy="5618463"/>
          </a:xfrm>
        </p:spPr>
      </p:pic>
      <p:pic>
        <p:nvPicPr>
          <p:cNvPr id="9" name="Content Placeholder 8" descr="NorthAmericanCompetitive2.png"/>
          <p:cNvPicPr>
            <a:picLocks noGrp="1" noChangeAspect="1"/>
          </p:cNvPicPr>
          <p:nvPr>
            <p:ph sz="half" idx="2"/>
          </p:nvPr>
        </p:nvPicPr>
        <p:blipFill>
          <a:blip r:embed="rId3" cstate="print"/>
          <a:stretch>
            <a:fillRect/>
          </a:stretch>
        </p:blipFill>
        <p:spPr>
          <a:xfrm>
            <a:off x="4572000" y="762000"/>
            <a:ext cx="4495800" cy="5638917"/>
          </a:xfrm>
        </p:spPr>
      </p:pic>
      <p:sp>
        <p:nvSpPr>
          <p:cNvPr id="10" name="Oval 9"/>
          <p:cNvSpPr/>
          <p:nvPr/>
        </p:nvSpPr>
        <p:spPr>
          <a:xfrm>
            <a:off x="5943600" y="3505200"/>
            <a:ext cx="11430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3" name="TextBox 12"/>
          <p:cNvSpPr txBox="1"/>
          <p:nvPr/>
        </p:nvSpPr>
        <p:spPr>
          <a:xfrm>
            <a:off x="1905000" y="838200"/>
            <a:ext cx="4572000" cy="438582"/>
          </a:xfrm>
          <a:prstGeom prst="rect">
            <a:avLst/>
          </a:prstGeom>
          <a:solidFill>
            <a:schemeClr val="bg1"/>
          </a:solidFill>
        </p:spPr>
        <p:txBody>
          <a:bodyPr wrap="square" rtlCol="0">
            <a:spAutoFit/>
          </a:bodyPr>
          <a:lstStyle/>
          <a:p>
            <a:r>
              <a:rPr lang="en-US" sz="1200" dirty="0" smtClean="0"/>
              <a:t>Link here to better view this report - </a:t>
            </a:r>
            <a:r>
              <a:rPr lang="en-US" sz="1050" dirty="0" smtClean="0">
                <a:hlinkClick r:id="rId4"/>
              </a:rPr>
              <a:t>http://www.canadians.org/publications/CP/2006/autumn/CP_Fall06_DI.pdf</a:t>
            </a:r>
            <a:endParaRPr lang="en-US" sz="1200" dirty="0"/>
          </a:p>
        </p:txBody>
      </p:sp>
      <p:sp>
        <p:nvSpPr>
          <p:cNvPr id="11" name="Date Placeholder 10"/>
          <p:cNvSpPr>
            <a:spLocks noGrp="1"/>
          </p:cNvSpPr>
          <p:nvPr>
            <p:ph type="dt" sz="half" idx="10"/>
          </p:nvPr>
        </p:nvSpPr>
        <p:spPr/>
        <p:txBody>
          <a:bodyPr/>
          <a:lstStyle/>
          <a:p>
            <a:r>
              <a:rPr lang="en-US" dirty="0" smtClean="0"/>
              <a:t>4/22/2013</a:t>
            </a:r>
            <a:endParaRPr lang="en-US" dirty="0"/>
          </a:p>
        </p:txBody>
      </p:sp>
      <p:sp>
        <p:nvSpPr>
          <p:cNvPr id="12" name="Footer Placeholder 11"/>
          <p:cNvSpPr>
            <a:spLocks noGrp="1"/>
          </p:cNvSpPr>
          <p:nvPr>
            <p:ph type="ftr" sz="quarter" idx="11"/>
          </p:nvPr>
        </p:nvSpPr>
        <p:spPr>
          <a:xfrm>
            <a:off x="3124200" y="6492875"/>
            <a:ext cx="2667000" cy="288925"/>
          </a:xfrm>
        </p:spPr>
        <p:txBody>
          <a:bodyPr/>
          <a:lstStyle/>
          <a:p>
            <a:r>
              <a:rPr lang="en-US" dirty="0" smtClean="0"/>
              <a:t>www.freedomforallseasons.org</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2898648" cy="688848"/>
          </a:xfrm>
        </p:spPr>
        <p:txBody>
          <a:bodyPr/>
          <a:lstStyle/>
          <a:p>
            <a:r>
              <a:rPr lang="en-US" sz="2000" dirty="0" smtClean="0"/>
              <a:t>End all tax taking</a:t>
            </a:r>
            <a:endParaRPr lang="en-US" dirty="0"/>
          </a:p>
        </p:txBody>
      </p:sp>
      <p:pic>
        <p:nvPicPr>
          <p:cNvPr id="8" name="Content Placeholder 7" descr="Taxation-Nevada-End.png"/>
          <p:cNvPicPr>
            <a:picLocks noGrp="1" noChangeAspect="1"/>
          </p:cNvPicPr>
          <p:nvPr>
            <p:ph sz="half" idx="1"/>
          </p:nvPr>
        </p:nvPicPr>
        <p:blipFill>
          <a:blip r:embed="rId2" cstate="print"/>
          <a:stretch>
            <a:fillRect/>
          </a:stretch>
        </p:blipFill>
        <p:spPr>
          <a:xfrm>
            <a:off x="152401" y="1050576"/>
            <a:ext cx="4419946" cy="5361102"/>
          </a:xfrm>
        </p:spPr>
      </p:pic>
      <p:sp>
        <p:nvSpPr>
          <p:cNvPr id="10" name="TextBox 9"/>
          <p:cNvSpPr txBox="1"/>
          <p:nvPr/>
        </p:nvSpPr>
        <p:spPr>
          <a:xfrm>
            <a:off x="4724400" y="4953000"/>
            <a:ext cx="4191000" cy="1169551"/>
          </a:xfrm>
          <a:prstGeom prst="rect">
            <a:avLst/>
          </a:prstGeom>
          <a:noFill/>
          <a:ln w="12700">
            <a:solidFill>
              <a:schemeClr val="tx1"/>
            </a:solidFill>
          </a:ln>
        </p:spPr>
        <p:txBody>
          <a:bodyPr wrap="square" rtlCol="0">
            <a:spAutoFit/>
          </a:bodyPr>
          <a:lstStyle/>
          <a:p>
            <a:pPr marL="228600" indent="-228600">
              <a:buAutoNum type="arabicPeriod"/>
            </a:pPr>
            <a:r>
              <a:rPr lang="en-US" sz="1400" dirty="0" smtClean="0"/>
              <a:t>12 Worst Corporate Tax Dodgers - </a:t>
            </a:r>
            <a:r>
              <a:rPr lang="en-US" sz="1400" dirty="0" smtClean="0">
                <a:hlinkClick r:id="rId3"/>
              </a:rPr>
              <a:t>http://realwashingtonstatebudget.info/index.php?option=com_content&amp;view=article&amp;id=64&amp;Itemid=80</a:t>
            </a:r>
            <a:endParaRPr lang="en-US" sz="1400" dirty="0" smtClean="0"/>
          </a:p>
          <a:p>
            <a:pPr marL="228600" indent="-228600">
              <a:buAutoNum type="arabicPeriod"/>
            </a:pPr>
            <a:r>
              <a:rPr lang="en-US" sz="1400" dirty="0" smtClean="0">
                <a:hlinkClick r:id="rId4"/>
              </a:rPr>
              <a:t>Corporate Tax Revenues At Historic Lows</a:t>
            </a:r>
            <a:endParaRPr lang="en-US" sz="1400" dirty="0"/>
          </a:p>
        </p:txBody>
      </p:sp>
      <p:pic>
        <p:nvPicPr>
          <p:cNvPr id="12" name="Content Placeholder 11" descr="Taxes Federal Share">
            <a:hlinkClick r:id="rId3"/>
          </p:cNvPr>
          <p:cNvPicPr>
            <a:picLocks noGrp="1" noChangeAspect="1"/>
          </p:cNvPicPr>
          <p:nvPr>
            <p:ph sz="half" idx="2"/>
          </p:nvPr>
        </p:nvPicPr>
        <p:blipFill>
          <a:blip r:embed="rId5" cstate="print"/>
          <a:stretch>
            <a:fillRect/>
          </a:stretch>
        </p:blipFill>
        <p:spPr>
          <a:xfrm>
            <a:off x="4648200" y="1981200"/>
            <a:ext cx="4343400" cy="2750820"/>
          </a:xfrm>
        </p:spPr>
      </p:pic>
      <p:sp>
        <p:nvSpPr>
          <p:cNvPr id="9" name="Date Placeholder 8"/>
          <p:cNvSpPr>
            <a:spLocks noGrp="1"/>
          </p:cNvSpPr>
          <p:nvPr>
            <p:ph type="dt" sz="half" idx="10"/>
          </p:nvPr>
        </p:nvSpPr>
        <p:spPr/>
        <p:txBody>
          <a:bodyPr/>
          <a:lstStyle/>
          <a:p>
            <a:r>
              <a:rPr lang="en-US" dirty="0" smtClean="0"/>
              <a:t>4/22/2013</a:t>
            </a:r>
            <a:endParaRPr lang="en-US" dirty="0"/>
          </a:p>
        </p:txBody>
      </p:sp>
      <p:sp>
        <p:nvSpPr>
          <p:cNvPr id="11" name="Footer Placeholder 10"/>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6096000" cy="841248"/>
          </a:xfrm>
        </p:spPr>
        <p:txBody>
          <a:bodyPr>
            <a:noAutofit/>
          </a:bodyPr>
          <a:lstStyle/>
          <a:p>
            <a:r>
              <a:rPr lang="en-US" sz="1400" dirty="0" smtClean="0"/>
              <a:t>How bad is the taking of property and small businesses by</a:t>
            </a:r>
            <a:br>
              <a:rPr lang="en-US" sz="1400" dirty="0" smtClean="0"/>
            </a:br>
            <a:r>
              <a:rPr lang="en-US" sz="1400" dirty="0" smtClean="0"/>
              <a:t>petty political municipal monopolies – </a:t>
            </a:r>
            <a:br>
              <a:rPr lang="en-US" sz="1400" dirty="0" smtClean="0"/>
            </a:br>
            <a:r>
              <a:rPr lang="en-US" sz="1400" dirty="0" smtClean="0"/>
              <a:t>Institute of justice fights for property and business rights </a:t>
            </a:r>
            <a:endParaRPr lang="en-US" sz="1400" dirty="0"/>
          </a:p>
        </p:txBody>
      </p:sp>
      <p:pic>
        <p:nvPicPr>
          <p:cNvPr id="8" name="Content Placeholder 7" descr="IJ-At-A-Glance-2013.png"/>
          <p:cNvPicPr>
            <a:picLocks noGrp="1" noChangeAspect="1"/>
          </p:cNvPicPr>
          <p:nvPr>
            <p:ph sz="half" idx="1"/>
          </p:nvPr>
        </p:nvPicPr>
        <p:blipFill>
          <a:blip r:embed="rId2" cstate="print"/>
          <a:stretch>
            <a:fillRect/>
          </a:stretch>
        </p:blipFill>
        <p:spPr>
          <a:xfrm>
            <a:off x="685800" y="1066800"/>
            <a:ext cx="5486400" cy="5312503"/>
          </a:xfrm>
        </p:spPr>
      </p:pic>
      <p:sp>
        <p:nvSpPr>
          <p:cNvPr id="9" name="TextBox 8"/>
          <p:cNvSpPr txBox="1"/>
          <p:nvPr/>
        </p:nvSpPr>
        <p:spPr>
          <a:xfrm>
            <a:off x="6477000" y="1219200"/>
            <a:ext cx="2362200" cy="2539157"/>
          </a:xfrm>
          <a:prstGeom prst="rect">
            <a:avLst/>
          </a:prstGeom>
          <a:solidFill>
            <a:srgbClr val="CCECFF"/>
          </a:solidFill>
          <a:ln w="12700">
            <a:solidFill>
              <a:schemeClr val="tx1"/>
            </a:solidFill>
          </a:ln>
        </p:spPr>
        <p:txBody>
          <a:bodyPr wrap="square" rtlCol="0">
            <a:spAutoFit/>
          </a:bodyPr>
          <a:lstStyle/>
          <a:p>
            <a:pPr marL="274320" indent="-274320">
              <a:spcBef>
                <a:spcPts val="600"/>
              </a:spcBef>
              <a:buFont typeface="Wingdings" pitchFamily="2" charset="2"/>
              <a:buChar char="Ø"/>
            </a:pPr>
            <a:r>
              <a:rPr lang="en-US" sz="1400" dirty="0" smtClean="0"/>
              <a:t>And this is just the tip of the iceberg of taking by local to global municipal cartel.</a:t>
            </a:r>
          </a:p>
          <a:p>
            <a:pPr marL="274320" indent="-274320">
              <a:spcBef>
                <a:spcPts val="600"/>
              </a:spcBef>
              <a:buFont typeface="Wingdings" pitchFamily="2" charset="2"/>
              <a:buChar char="Ø"/>
            </a:pPr>
            <a:r>
              <a:rPr lang="en-US" sz="1400" dirty="0" smtClean="0"/>
              <a:t>These are the lucky property  owners and small business owners who had the Institute of Justice to ride to their rescue often for pro bono.</a:t>
            </a:r>
            <a:endParaRPr lang="en-US" sz="1400" dirty="0"/>
          </a:p>
        </p:txBody>
      </p:sp>
      <p:sp>
        <p:nvSpPr>
          <p:cNvPr id="10" name="Date Placeholder 9"/>
          <p:cNvSpPr>
            <a:spLocks noGrp="1"/>
          </p:cNvSpPr>
          <p:nvPr>
            <p:ph type="dt" sz="half" idx="10"/>
          </p:nvPr>
        </p:nvSpPr>
        <p:spPr/>
        <p:txBody>
          <a:bodyPr/>
          <a:lstStyle/>
          <a:p>
            <a:r>
              <a:rPr lang="en-US" dirty="0" smtClean="0"/>
              <a:t>4/22/2013</a:t>
            </a:r>
            <a:endParaRPr lang="en-US" dirty="0"/>
          </a:p>
        </p:txBody>
      </p:sp>
      <p:sp>
        <p:nvSpPr>
          <p:cNvPr id="11" name="Footer Placeholder 10"/>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1524000" cy="841248"/>
          </a:xfrm>
        </p:spPr>
        <p:txBody>
          <a:bodyPr>
            <a:normAutofit/>
          </a:bodyPr>
          <a:lstStyle/>
          <a:p>
            <a:r>
              <a:rPr lang="en-US" sz="1600" dirty="0" smtClean="0"/>
              <a:t>About Jack</a:t>
            </a:r>
            <a:endParaRPr lang="en-US" sz="1600" dirty="0"/>
          </a:p>
        </p:txBody>
      </p:sp>
      <p:sp>
        <p:nvSpPr>
          <p:cNvPr id="4" name="Content Placeholder 3"/>
          <p:cNvSpPr>
            <a:spLocks noGrp="1"/>
          </p:cNvSpPr>
          <p:nvPr>
            <p:ph sz="half" idx="2"/>
          </p:nvPr>
        </p:nvSpPr>
        <p:spPr>
          <a:xfrm>
            <a:off x="4419600" y="1066800"/>
            <a:ext cx="4572000" cy="5410200"/>
          </a:xfrm>
        </p:spPr>
        <p:txBody>
          <a:bodyPr>
            <a:normAutofit fontScale="85000" lnSpcReduction="20000"/>
          </a:bodyPr>
          <a:lstStyle/>
          <a:p>
            <a:pPr>
              <a:buNone/>
            </a:pPr>
            <a:r>
              <a:rPr lang="en-US" sz="1200" b="1" u="sng" dirty="0" smtClean="0">
                <a:hlinkClick r:id="rId2"/>
              </a:rPr>
              <a:t>www.FreedomForAllSeasons.org - Table of Contents</a:t>
            </a:r>
            <a:r>
              <a:rPr lang="en-US" sz="1200" dirty="0" smtClean="0"/>
              <a:t> </a:t>
            </a:r>
          </a:p>
          <a:p>
            <a:pPr>
              <a:buNone/>
            </a:pPr>
            <a:r>
              <a:rPr lang="en-US" sz="1200" u="sng" dirty="0" smtClean="0">
                <a:hlinkClick r:id="rId3"/>
              </a:rPr>
              <a:t>1. Mission Statement</a:t>
            </a:r>
            <a:r>
              <a:rPr lang="en-US" sz="1200" dirty="0" smtClean="0"/>
              <a:t> </a:t>
            </a:r>
          </a:p>
          <a:p>
            <a:pPr>
              <a:buNone/>
            </a:pPr>
            <a:r>
              <a:rPr lang="en-US" sz="1200" u="sng" dirty="0" smtClean="0">
                <a:hlinkClick r:id="rId4"/>
              </a:rPr>
              <a:t>2. Natural Law &amp; Natural Rights</a:t>
            </a:r>
            <a:endParaRPr lang="en-US" sz="1200" u="sng" dirty="0" smtClean="0"/>
          </a:p>
          <a:p>
            <a:pPr>
              <a:buNone/>
            </a:pPr>
            <a:r>
              <a:rPr lang="en-US" sz="1200" dirty="0" smtClean="0"/>
              <a:t> </a:t>
            </a:r>
            <a:r>
              <a:rPr lang="en-US" sz="1200" u="sng" dirty="0" smtClean="0">
                <a:hlinkClick r:id="rId5"/>
              </a:rPr>
              <a:t>3. Unalienable Rights vs. Inalienable Rights </a:t>
            </a:r>
            <a:r>
              <a:rPr lang="en-US" sz="1200" dirty="0" smtClean="0"/>
              <a:t> </a:t>
            </a:r>
          </a:p>
          <a:p>
            <a:pPr>
              <a:buNone/>
            </a:pPr>
            <a:r>
              <a:rPr lang="en-US" sz="1200" u="sng" dirty="0" smtClean="0">
                <a:hlinkClick r:id="rId6"/>
              </a:rPr>
              <a:t>4. Organic Laws of The United States of America</a:t>
            </a:r>
            <a:r>
              <a:rPr lang="en-US" sz="1200" dirty="0" smtClean="0"/>
              <a:t> </a:t>
            </a:r>
          </a:p>
          <a:p>
            <a:pPr>
              <a:buNone/>
            </a:pPr>
            <a:r>
              <a:rPr lang="en-US" sz="1200" u="sng" dirty="0" smtClean="0">
                <a:hlinkClick r:id="rId7"/>
              </a:rPr>
              <a:t>5. The British Common Law</a:t>
            </a:r>
            <a:endParaRPr lang="en-US" sz="1200" u="sng" dirty="0" smtClean="0"/>
          </a:p>
          <a:p>
            <a:pPr>
              <a:buNone/>
            </a:pPr>
            <a:r>
              <a:rPr lang="en-US" sz="1200" dirty="0" smtClean="0"/>
              <a:t> </a:t>
            </a:r>
            <a:r>
              <a:rPr lang="en-US" sz="1200" u="sng" dirty="0" smtClean="0">
                <a:hlinkClick r:id="rId8"/>
              </a:rPr>
              <a:t>6. The U.S. Constitution That Never Was</a:t>
            </a:r>
            <a:endParaRPr lang="en-US" sz="1200" u="sng" dirty="0" smtClean="0"/>
          </a:p>
          <a:p>
            <a:pPr>
              <a:buNone/>
            </a:pPr>
            <a:r>
              <a:rPr lang="en-US" sz="1200" dirty="0" smtClean="0"/>
              <a:t> </a:t>
            </a:r>
            <a:r>
              <a:rPr lang="en-US" sz="1200" u="sng" dirty="0" smtClean="0">
                <a:hlinkClick r:id="rId9"/>
              </a:rPr>
              <a:t>7. Current Property Battles -Taking Back Our Rights</a:t>
            </a:r>
            <a:endParaRPr lang="en-US" sz="1200" u="sng" dirty="0" smtClean="0"/>
          </a:p>
          <a:p>
            <a:pPr>
              <a:buNone/>
            </a:pPr>
            <a:r>
              <a:rPr lang="en-US" sz="1200" dirty="0" smtClean="0"/>
              <a:t> </a:t>
            </a:r>
            <a:r>
              <a:rPr lang="en-US" sz="1200" u="sng" dirty="0" smtClean="0">
                <a:hlinkClick r:id="rId10"/>
              </a:rPr>
              <a:t>8. Freedom From Alternative Energy Myths</a:t>
            </a:r>
            <a:endParaRPr lang="en-US" sz="1200" u="sng" dirty="0" smtClean="0"/>
          </a:p>
          <a:p>
            <a:pPr>
              <a:buNone/>
            </a:pPr>
            <a:r>
              <a:rPr lang="en-US" sz="1200" dirty="0" smtClean="0"/>
              <a:t> </a:t>
            </a:r>
            <a:r>
              <a:rPr lang="en-US" sz="1200" u="sng" dirty="0" smtClean="0">
                <a:hlinkClick r:id="rId11"/>
              </a:rPr>
              <a:t>9. Freedom From Critical Area Ordinances Myths</a:t>
            </a:r>
            <a:r>
              <a:rPr lang="en-US" sz="1200" dirty="0" smtClean="0"/>
              <a:t> </a:t>
            </a:r>
          </a:p>
          <a:p>
            <a:pPr>
              <a:buNone/>
            </a:pPr>
            <a:r>
              <a:rPr lang="en-US" sz="1200" u="sng" dirty="0" smtClean="0">
                <a:hlinkClick r:id="rId12"/>
              </a:rPr>
              <a:t>10. Freedom From Fish Myths</a:t>
            </a:r>
            <a:r>
              <a:rPr lang="en-US" sz="1200" dirty="0" smtClean="0"/>
              <a:t> </a:t>
            </a:r>
          </a:p>
          <a:p>
            <a:pPr>
              <a:buNone/>
            </a:pPr>
            <a:r>
              <a:rPr lang="en-US" sz="1200" u="sng" dirty="0" smtClean="0">
                <a:hlinkClick r:id="rId13"/>
              </a:rPr>
              <a:t>11. Freedom From Endangered Species Mythomania</a:t>
            </a:r>
            <a:r>
              <a:rPr lang="en-US" sz="1200" dirty="0" smtClean="0"/>
              <a:t> </a:t>
            </a:r>
          </a:p>
          <a:p>
            <a:pPr>
              <a:buNone/>
            </a:pPr>
            <a:r>
              <a:rPr lang="en-US" sz="1200" u="sng" dirty="0" smtClean="0">
                <a:hlinkClick r:id="rId14"/>
              </a:rPr>
              <a:t>12. Freedom From Environmental Extremism</a:t>
            </a:r>
            <a:r>
              <a:rPr lang="en-US" sz="1200" dirty="0" smtClean="0"/>
              <a:t> </a:t>
            </a:r>
          </a:p>
          <a:p>
            <a:pPr>
              <a:buNone/>
            </a:pPr>
            <a:r>
              <a:rPr lang="en-US" sz="1200" u="sng" dirty="0" smtClean="0">
                <a:hlinkClick r:id="rId15"/>
              </a:rPr>
              <a:t>13. Freedom From Government Cover Ups - The 9-11 Hot Engineering Facts</a:t>
            </a:r>
            <a:r>
              <a:rPr lang="en-US" sz="1200" dirty="0" smtClean="0"/>
              <a:t> </a:t>
            </a:r>
          </a:p>
          <a:p>
            <a:pPr>
              <a:buNone/>
            </a:pPr>
            <a:r>
              <a:rPr lang="en-US" sz="1200" u="sng" dirty="0" smtClean="0">
                <a:hlinkClick r:id="rId16"/>
              </a:rPr>
              <a:t>14. Freedom From Government Roundabout Nonsense For Humans &amp; Fish </a:t>
            </a:r>
            <a:endParaRPr lang="en-US" sz="1200" u="sng" dirty="0" smtClean="0"/>
          </a:p>
          <a:p>
            <a:pPr>
              <a:buNone/>
            </a:pPr>
            <a:r>
              <a:rPr lang="en-US" sz="1200" dirty="0" smtClean="0"/>
              <a:t> </a:t>
            </a:r>
            <a:r>
              <a:rPr lang="en-US" sz="1200" u="sng" dirty="0" smtClean="0">
                <a:hlinkClick r:id="rId17"/>
              </a:rPr>
              <a:t>15. Freedom From Illegal Aliens in Government </a:t>
            </a:r>
            <a:endParaRPr lang="en-US" sz="1200" u="sng" dirty="0" smtClean="0"/>
          </a:p>
          <a:p>
            <a:pPr>
              <a:buNone/>
            </a:pPr>
            <a:r>
              <a:rPr lang="en-US" sz="1200" dirty="0" smtClean="0"/>
              <a:t> </a:t>
            </a:r>
            <a:r>
              <a:rPr lang="en-US" sz="1200" u="sng" dirty="0" smtClean="0">
                <a:hlinkClick r:id="rId18"/>
              </a:rPr>
              <a:t>16. Freedom From "Man Caused" Global Warming Myths</a:t>
            </a:r>
            <a:r>
              <a:rPr lang="en-US" sz="1200" dirty="0" smtClean="0"/>
              <a:t> </a:t>
            </a:r>
          </a:p>
          <a:p>
            <a:pPr>
              <a:buNone/>
            </a:pPr>
            <a:r>
              <a:rPr lang="en-US" sz="1200" u="sng" dirty="0" smtClean="0">
                <a:hlinkClick r:id="rId19"/>
              </a:rPr>
              <a:t>17. Freedom From Rails To Trails Takings</a:t>
            </a:r>
            <a:r>
              <a:rPr lang="en-US" sz="1200" dirty="0" smtClean="0"/>
              <a:t> </a:t>
            </a:r>
          </a:p>
          <a:p>
            <a:pPr>
              <a:buNone/>
            </a:pPr>
            <a:r>
              <a:rPr lang="en-US" sz="1200" u="sng" dirty="0" smtClean="0">
                <a:hlinkClick r:id="rId20"/>
              </a:rPr>
              <a:t>18. Freedom From Rural Cleansing BY Global To Local UN Agenda 21</a:t>
            </a:r>
            <a:endParaRPr lang="en-US" sz="1200" u="sng" dirty="0" smtClean="0"/>
          </a:p>
          <a:p>
            <a:pPr>
              <a:buNone/>
            </a:pPr>
            <a:r>
              <a:rPr lang="en-US" sz="1200" dirty="0" smtClean="0"/>
              <a:t> </a:t>
            </a:r>
            <a:r>
              <a:rPr lang="en-US" sz="1200" u="sng" dirty="0" smtClean="0">
                <a:hlinkClick r:id="rId21"/>
              </a:rPr>
              <a:t>19. Freedom From The State of Washington Constitution That Never Was </a:t>
            </a:r>
            <a:r>
              <a:rPr lang="en-US" sz="1200" dirty="0" smtClean="0"/>
              <a:t> </a:t>
            </a:r>
          </a:p>
          <a:p>
            <a:pPr>
              <a:buNone/>
            </a:pPr>
            <a:r>
              <a:rPr lang="en-US" sz="1200" u="sng" dirty="0" smtClean="0">
                <a:hlinkClick r:id="rId22"/>
              </a:rPr>
              <a:t>20. Freedom To Keep &amp; Bear Arms </a:t>
            </a:r>
            <a:r>
              <a:rPr lang="en-US" sz="1200" dirty="0" smtClean="0"/>
              <a:t> </a:t>
            </a:r>
          </a:p>
          <a:p>
            <a:pPr>
              <a:buNone/>
            </a:pPr>
            <a:r>
              <a:rPr lang="en-US" sz="1200" u="sng" dirty="0" smtClean="0">
                <a:hlinkClick r:id="rId23"/>
              </a:rPr>
              <a:t>21. Freedom From ALL Tax Takings Upon The Natural Born State Citizens </a:t>
            </a:r>
            <a:r>
              <a:rPr lang="en-US" sz="1200" dirty="0" smtClean="0"/>
              <a:t> </a:t>
            </a:r>
          </a:p>
          <a:p>
            <a:pPr>
              <a:buNone/>
            </a:pPr>
            <a:r>
              <a:rPr lang="en-US" sz="1200" u="sng" dirty="0" smtClean="0">
                <a:hlinkClick r:id="rId24"/>
              </a:rPr>
              <a:t>22. Freedom To Own Land With Allodial Rights</a:t>
            </a:r>
            <a:r>
              <a:rPr lang="en-US" sz="1200" dirty="0" smtClean="0"/>
              <a:t> </a:t>
            </a:r>
          </a:p>
          <a:p>
            <a:pPr>
              <a:buNone/>
            </a:pPr>
            <a:r>
              <a:rPr lang="en-US" sz="1200" u="sng" dirty="0" smtClean="0">
                <a:hlinkClick r:id="rId25"/>
              </a:rPr>
              <a:t>23. Freedom To Own Property W/O TYRANNY - Embattled Owner Stories</a:t>
            </a:r>
            <a:r>
              <a:rPr lang="en-US" sz="1200" dirty="0" smtClean="0"/>
              <a:t> </a:t>
            </a:r>
          </a:p>
          <a:p>
            <a:pPr>
              <a:buNone/>
            </a:pPr>
            <a:r>
              <a:rPr lang="en-US" sz="1200" u="sng" dirty="0" smtClean="0">
                <a:hlinkClick r:id="rId26"/>
              </a:rPr>
              <a:t>24. Freedom From The unFederal unReserve</a:t>
            </a:r>
            <a:r>
              <a:rPr lang="en-US" sz="1200" dirty="0" smtClean="0"/>
              <a:t> </a:t>
            </a:r>
          </a:p>
          <a:p>
            <a:pPr>
              <a:buNone/>
            </a:pPr>
            <a:r>
              <a:rPr lang="en-US" sz="1200" u="sng" dirty="0" smtClean="0">
                <a:hlinkClick r:id="rId27"/>
              </a:rPr>
              <a:t>25. Freedom From King County WA Municipal Corporation - The Great Imposter </a:t>
            </a:r>
            <a:endParaRPr lang="en-US" sz="1200" u="sng" dirty="0" smtClean="0"/>
          </a:p>
          <a:p>
            <a:pPr>
              <a:buNone/>
            </a:pPr>
            <a:r>
              <a:rPr lang="en-US" sz="1200" dirty="0" smtClean="0"/>
              <a:t> </a:t>
            </a:r>
            <a:r>
              <a:rPr lang="en-US" sz="1200" u="sng" dirty="0" smtClean="0">
                <a:hlinkClick r:id="rId28"/>
              </a:rPr>
              <a:t>26. Must Read Must Subscribe Must Support Must See</a:t>
            </a:r>
            <a:r>
              <a:rPr lang="en-US" sz="1200" dirty="0" smtClean="0"/>
              <a:t> </a:t>
            </a:r>
          </a:p>
          <a:p>
            <a:pPr>
              <a:buNone/>
            </a:pPr>
            <a:r>
              <a:rPr lang="en-US" sz="1200" u="sng" dirty="0" smtClean="0">
                <a:hlinkClick r:id="rId29"/>
              </a:rPr>
              <a:t>27. Freedom From Water Takings</a:t>
            </a:r>
            <a:r>
              <a:rPr lang="en-US" sz="1200" dirty="0" smtClean="0"/>
              <a:t> </a:t>
            </a:r>
          </a:p>
          <a:p>
            <a:pPr>
              <a:buNone/>
            </a:pPr>
            <a:r>
              <a:rPr lang="en-US" sz="1200" u="sng" dirty="0" smtClean="0">
                <a:hlinkClick r:id="rId30"/>
              </a:rPr>
              <a:t>28. Freedom From De Facto Laws (New)</a:t>
            </a:r>
            <a:endParaRPr lang="en-US" sz="1200" u="sng" dirty="0" smtClean="0"/>
          </a:p>
          <a:p>
            <a:pPr>
              <a:buNone/>
            </a:pPr>
            <a:r>
              <a:rPr lang="en-US" sz="1200" dirty="0" smtClean="0"/>
              <a:t> </a:t>
            </a:r>
            <a:r>
              <a:rPr lang="en-US" sz="1200" u="sng" dirty="0" smtClean="0">
                <a:hlinkClick r:id="rId31"/>
              </a:rPr>
              <a:t>29. Freedom From Municipal Corporations, i.e. Evil Empires </a:t>
            </a:r>
            <a:r>
              <a:rPr lang="en-US" sz="1200" dirty="0" smtClean="0"/>
              <a:t> </a:t>
            </a:r>
          </a:p>
          <a:p>
            <a:pPr>
              <a:buNone/>
            </a:pPr>
            <a:r>
              <a:rPr lang="en-US" sz="1200" u="sng" dirty="0" smtClean="0">
                <a:hlinkClick r:id="rId32"/>
              </a:rPr>
              <a:t>30. Freedom From The Trilogy of Taking (New)</a:t>
            </a:r>
            <a:r>
              <a:rPr lang="en-US" sz="1200" dirty="0" smtClean="0"/>
              <a:t> </a:t>
            </a:r>
          </a:p>
          <a:p>
            <a:pPr>
              <a:buNone/>
            </a:pPr>
            <a:r>
              <a:rPr lang="en-US" sz="1200" u="sng" dirty="0" smtClean="0">
                <a:hlinkClick r:id="rId33"/>
              </a:rPr>
              <a:t>31. Freedom From Park Takings (New)</a:t>
            </a:r>
            <a:r>
              <a:rPr lang="en-US" sz="1200" dirty="0" smtClean="0"/>
              <a:t> </a:t>
            </a:r>
          </a:p>
          <a:p>
            <a:pPr>
              <a:buNone/>
            </a:pPr>
            <a:r>
              <a:rPr lang="en-US" sz="1200" u="sng" dirty="0" smtClean="0">
                <a:hlinkClick r:id="rId34"/>
              </a:rPr>
              <a:t>32. Freedom From Mainstream Media Monopoly Lies (New)</a:t>
            </a:r>
            <a:r>
              <a:rPr lang="en-US" sz="1200" dirty="0" smtClean="0"/>
              <a:t> </a:t>
            </a:r>
          </a:p>
          <a:p>
            <a:pPr>
              <a:buNone/>
            </a:pPr>
            <a:r>
              <a:rPr lang="en-US" sz="1200" u="sng" dirty="0" smtClean="0">
                <a:hlinkClick r:id="rId35"/>
              </a:rPr>
              <a:t>33. Jack's Prose From The Heart</a:t>
            </a:r>
            <a:r>
              <a:rPr lang="en-US" sz="1200" dirty="0" smtClean="0"/>
              <a:t> </a:t>
            </a:r>
          </a:p>
          <a:p>
            <a:pPr>
              <a:buNone/>
            </a:pPr>
            <a:r>
              <a:rPr lang="en-US" sz="1200" u="sng" dirty="0" smtClean="0">
                <a:hlinkClick r:id="rId35"/>
              </a:rPr>
              <a:t>34. About Jack</a:t>
            </a:r>
            <a:endParaRPr lang="en-US" sz="1200" dirty="0" smtClean="0"/>
          </a:p>
          <a:p>
            <a:pPr>
              <a:buNone/>
            </a:pPr>
            <a:endParaRPr lang="en-US" sz="1200" dirty="0"/>
          </a:p>
        </p:txBody>
      </p:sp>
      <p:sp>
        <p:nvSpPr>
          <p:cNvPr id="7" name="Content Placeholder 6"/>
          <p:cNvSpPr>
            <a:spLocks noGrp="1"/>
          </p:cNvSpPr>
          <p:nvPr>
            <p:ph sz="half" idx="1"/>
          </p:nvPr>
        </p:nvSpPr>
        <p:spPr>
          <a:xfrm>
            <a:off x="304800" y="1600200"/>
            <a:ext cx="3886200" cy="3124200"/>
          </a:xfrm>
        </p:spPr>
        <p:txBody>
          <a:bodyPr>
            <a:normAutofit/>
          </a:bodyPr>
          <a:lstStyle/>
          <a:p>
            <a:pPr>
              <a:buNone/>
            </a:pPr>
            <a:r>
              <a:rPr lang="en-US" sz="1400" dirty="0" smtClean="0"/>
              <a:t> Jack Venrick </a:t>
            </a:r>
          </a:p>
          <a:p>
            <a:pPr>
              <a:buNone/>
            </a:pPr>
            <a:r>
              <a:rPr lang="en-US" sz="1400" dirty="0" smtClean="0"/>
              <a:t>  Rollins, Montana</a:t>
            </a:r>
          </a:p>
          <a:p>
            <a:pPr>
              <a:buNone/>
            </a:pPr>
            <a:r>
              <a:rPr lang="en-US" sz="1400" dirty="0" smtClean="0"/>
              <a:t> Pioneer Family of Montana</a:t>
            </a:r>
          </a:p>
          <a:p>
            <a:pPr>
              <a:buNone/>
            </a:pPr>
            <a:r>
              <a:rPr lang="en-US" sz="1400" dirty="0" smtClean="0"/>
              <a:t> Pioneer Family of Nebraska</a:t>
            </a:r>
          </a:p>
          <a:p>
            <a:pPr>
              <a:buNone/>
            </a:pPr>
            <a:r>
              <a:rPr lang="en-US" sz="1400" dirty="0" smtClean="0"/>
              <a:t> Pioneer Family of Wisconsin</a:t>
            </a:r>
          </a:p>
          <a:p>
            <a:pPr>
              <a:buNone/>
            </a:pPr>
            <a:r>
              <a:rPr lang="en-US" sz="1400" dirty="0" smtClean="0"/>
              <a:t> The Boeing Company 30 Years Service - Retired </a:t>
            </a:r>
          </a:p>
          <a:p>
            <a:pPr>
              <a:buNone/>
            </a:pPr>
            <a:r>
              <a:rPr lang="en-US" sz="1400" dirty="0" smtClean="0"/>
              <a:t> Montana State University</a:t>
            </a:r>
          </a:p>
          <a:p>
            <a:pPr>
              <a:buNone/>
            </a:pPr>
            <a:r>
              <a:rPr lang="en-US" sz="1400" dirty="0" smtClean="0"/>
              <a:t> B.S. Electrical Engineering</a:t>
            </a:r>
          </a:p>
          <a:p>
            <a:pPr>
              <a:buNone/>
            </a:pPr>
            <a:r>
              <a:rPr lang="en-US" sz="1400" dirty="0" smtClean="0"/>
              <a:t> M.S. Applied Science – </a:t>
            </a:r>
          </a:p>
          <a:p>
            <a:pPr>
              <a:buNone/>
            </a:pPr>
            <a:r>
              <a:rPr lang="en-US" sz="1400" dirty="0" smtClean="0"/>
              <a:t>Industrial Engineering</a:t>
            </a:r>
          </a:p>
          <a:p>
            <a:pPr>
              <a:buNone/>
            </a:pPr>
            <a:r>
              <a:rPr lang="en-US" sz="1400" dirty="0" smtClean="0"/>
              <a:t>Business Administration</a:t>
            </a:r>
            <a:endParaRPr lang="en-US" sz="1400" dirty="0"/>
          </a:p>
        </p:txBody>
      </p:sp>
      <p:sp>
        <p:nvSpPr>
          <p:cNvPr id="8" name="Horizontal Scroll 7"/>
          <p:cNvSpPr/>
          <p:nvPr/>
        </p:nvSpPr>
        <p:spPr>
          <a:xfrm>
            <a:off x="4953000" y="76200"/>
            <a:ext cx="3962400" cy="838200"/>
          </a:xfrm>
          <a:prstGeom prst="horizontalScroll">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“To be surprised, to wonder, is to begin to understand.”</a:t>
            </a:r>
          </a:p>
          <a:p>
            <a:r>
              <a:rPr lang="en-US" sz="1200" dirty="0" smtClean="0">
                <a:solidFill>
                  <a:schemeClr val="tx1"/>
                </a:solidFill>
              </a:rPr>
              <a:t>Jose Ortega Y Gasset</a:t>
            </a:r>
            <a:endParaRPr lang="en-US" sz="1200" dirty="0">
              <a:solidFill>
                <a:schemeClr val="tx1"/>
              </a:solidFill>
            </a:endParaRPr>
          </a:p>
        </p:txBody>
      </p:sp>
      <p:sp>
        <p:nvSpPr>
          <p:cNvPr id="9" name="Date Placeholder 8"/>
          <p:cNvSpPr>
            <a:spLocks noGrp="1"/>
          </p:cNvSpPr>
          <p:nvPr>
            <p:ph type="dt" sz="half" idx="10"/>
          </p:nvPr>
        </p:nvSpPr>
        <p:spPr/>
        <p:txBody>
          <a:bodyPr/>
          <a:lstStyle/>
          <a:p>
            <a:r>
              <a:rPr lang="en-US" dirty="0" smtClean="0"/>
              <a:t>4/22/2013</a:t>
            </a:r>
            <a:endParaRPr lang="en-US" dirty="0"/>
          </a:p>
        </p:txBody>
      </p:sp>
      <p:sp>
        <p:nvSpPr>
          <p:cNvPr id="10" name="Footer Placeholder 9"/>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transition advTm="7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4343400" cy="838200"/>
          </a:xfrm>
        </p:spPr>
        <p:txBody>
          <a:bodyPr>
            <a:normAutofit/>
          </a:bodyPr>
          <a:lstStyle/>
          <a:p>
            <a:r>
              <a:rPr lang="en-US" sz="1400" dirty="0" smtClean="0"/>
              <a:t>Martin Luther King County Washington  municipal corporation vicious cycle of taking </a:t>
            </a:r>
            <a:endParaRPr lang="en-US" sz="1400" dirty="0"/>
          </a:p>
        </p:txBody>
      </p:sp>
      <p:pic>
        <p:nvPicPr>
          <p:cNvPr id="4" name="Content Placeholder 3" descr="Development-Rights-Cycle.jpg"/>
          <p:cNvPicPr>
            <a:picLocks noGrp="1" noChangeAspect="1"/>
          </p:cNvPicPr>
          <p:nvPr>
            <p:ph idx="1"/>
          </p:nvPr>
        </p:nvPicPr>
        <p:blipFill>
          <a:blip r:embed="rId2" cstate="print"/>
          <a:stretch>
            <a:fillRect/>
          </a:stretch>
        </p:blipFill>
        <p:spPr>
          <a:xfrm>
            <a:off x="381000" y="1981200"/>
            <a:ext cx="3352800" cy="2514600"/>
          </a:xfrm>
        </p:spPr>
      </p:pic>
      <p:sp>
        <p:nvSpPr>
          <p:cNvPr id="5" name="Rectangle 4"/>
          <p:cNvSpPr/>
          <p:nvPr/>
        </p:nvSpPr>
        <p:spPr>
          <a:xfrm>
            <a:off x="152400" y="4572000"/>
            <a:ext cx="3733800" cy="954107"/>
          </a:xfrm>
          <a:prstGeom prst="rect">
            <a:avLst/>
          </a:prstGeom>
        </p:spPr>
        <p:txBody>
          <a:bodyPr wrap="square">
            <a:spAutoFit/>
          </a:bodyPr>
          <a:lstStyle/>
          <a:p>
            <a:r>
              <a:rPr lang="en-US" sz="1600" dirty="0" smtClean="0"/>
              <a:t>As advertised by King County Municipal Corporation</a:t>
            </a:r>
          </a:p>
          <a:p>
            <a:r>
              <a:rPr lang="en-US" sz="1200" u="sng" dirty="0">
                <a:hlinkClick r:id="rId3"/>
              </a:rPr>
              <a:t>http://www.kingcounty.gov/environment/stewardship/sustainable-building/transfer-development-rights.aspx</a:t>
            </a:r>
            <a:endParaRPr lang="en-US" sz="1200" dirty="0"/>
          </a:p>
        </p:txBody>
      </p:sp>
      <p:pic>
        <p:nvPicPr>
          <p:cNvPr id="6" name="Picture 5" descr="Development-Rights-Cycle-Re.png"/>
          <p:cNvPicPr>
            <a:picLocks noChangeAspect="1"/>
          </p:cNvPicPr>
          <p:nvPr/>
        </p:nvPicPr>
        <p:blipFill>
          <a:blip r:embed="rId4" cstate="print"/>
          <a:stretch>
            <a:fillRect/>
          </a:stretch>
        </p:blipFill>
        <p:spPr>
          <a:xfrm>
            <a:off x="4038600" y="1524000"/>
            <a:ext cx="4762500" cy="3571875"/>
          </a:xfrm>
          <a:prstGeom prst="rect">
            <a:avLst/>
          </a:prstGeom>
        </p:spPr>
      </p:pic>
      <p:sp>
        <p:nvSpPr>
          <p:cNvPr id="7" name="Rectangle 6"/>
          <p:cNvSpPr/>
          <p:nvPr/>
        </p:nvSpPr>
        <p:spPr>
          <a:xfrm>
            <a:off x="4191000" y="5257800"/>
            <a:ext cx="4572000" cy="923330"/>
          </a:xfrm>
          <a:prstGeom prst="rect">
            <a:avLst/>
          </a:prstGeom>
        </p:spPr>
        <p:txBody>
          <a:bodyPr>
            <a:spAutoFit/>
          </a:bodyPr>
          <a:lstStyle/>
          <a:p>
            <a:r>
              <a:rPr lang="en-US" b="1" dirty="0" smtClean="0"/>
              <a:t>What King County Municipal Corporation Collectivist Council and Their Planners Intentionally Left Out in This Chart</a:t>
            </a:r>
            <a:endParaRPr lang="en-US" dirty="0"/>
          </a:p>
        </p:txBody>
      </p:sp>
      <p:sp>
        <p:nvSpPr>
          <p:cNvPr id="8" name="Horizontal Scroll 7"/>
          <p:cNvSpPr/>
          <p:nvPr/>
        </p:nvSpPr>
        <p:spPr>
          <a:xfrm>
            <a:off x="4495800" y="0"/>
            <a:ext cx="4419600" cy="1033272"/>
          </a:xfrm>
          <a:prstGeom prst="horizontalScroll">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“To turn one’s back on delusion is to attain to the ultimate; to attain to the ultimate is to attain to the origin.”</a:t>
            </a:r>
          </a:p>
          <a:p>
            <a:r>
              <a:rPr lang="en-US" sz="1200" dirty="0" smtClean="0">
                <a:solidFill>
                  <a:schemeClr val="tx1"/>
                </a:solidFill>
              </a:rPr>
              <a:t>Tao-Ch’ien, Zen Calendar, February 5, 2013</a:t>
            </a:r>
            <a:endParaRPr lang="en-US" sz="1200" dirty="0">
              <a:solidFill>
                <a:schemeClr val="tx1"/>
              </a:solidFill>
            </a:endParaRPr>
          </a:p>
        </p:txBody>
      </p:sp>
      <p:sp>
        <p:nvSpPr>
          <p:cNvPr id="9" name="TextBox 8"/>
          <p:cNvSpPr txBox="1"/>
          <p:nvPr/>
        </p:nvSpPr>
        <p:spPr>
          <a:xfrm>
            <a:off x="5638800" y="3810000"/>
            <a:ext cx="2057400" cy="521553"/>
          </a:xfrm>
          <a:prstGeom prst="rect">
            <a:avLst/>
          </a:prstGeom>
          <a:noFill/>
        </p:spPr>
        <p:txBody>
          <a:bodyPr wrap="square" rtlCol="0">
            <a:spAutoFit/>
          </a:bodyPr>
          <a:lstStyle/>
          <a:p>
            <a:pPr>
              <a:lnSpc>
                <a:spcPts val="1100"/>
              </a:lnSpc>
            </a:pPr>
            <a:r>
              <a:rPr lang="en-US" sz="1200" b="1" dirty="0" smtClean="0"/>
              <a:t>Transferring  small  time property  owner  wages  to large NGO corporation  </a:t>
            </a:r>
            <a:endParaRPr lang="en-US" sz="1200" b="1" dirty="0"/>
          </a:p>
        </p:txBody>
      </p:sp>
      <p:sp>
        <p:nvSpPr>
          <p:cNvPr id="10" name="TextBox 9"/>
          <p:cNvSpPr txBox="1"/>
          <p:nvPr/>
        </p:nvSpPr>
        <p:spPr>
          <a:xfrm>
            <a:off x="5410200" y="2057400"/>
            <a:ext cx="2133600" cy="553998"/>
          </a:xfrm>
          <a:prstGeom prst="rect">
            <a:avLst/>
          </a:prstGeom>
          <a:noFill/>
        </p:spPr>
        <p:txBody>
          <a:bodyPr wrap="square" rtlCol="0">
            <a:spAutoFit/>
          </a:bodyPr>
          <a:lstStyle/>
          <a:p>
            <a:pPr>
              <a:lnSpc>
                <a:spcPts val="1200"/>
              </a:lnSpc>
            </a:pPr>
            <a:r>
              <a:rPr lang="en-US" sz="1200" b="1" dirty="0" smtClean="0"/>
              <a:t>Taking wages via property taxes in exchange for nothing of  free market value</a:t>
            </a:r>
            <a:endParaRPr lang="en-US" sz="1200" b="1" dirty="0"/>
          </a:p>
        </p:txBody>
      </p:sp>
      <p:sp>
        <p:nvSpPr>
          <p:cNvPr id="13" name="TextBox 12"/>
          <p:cNvSpPr txBox="1"/>
          <p:nvPr/>
        </p:nvSpPr>
        <p:spPr>
          <a:xfrm>
            <a:off x="457200" y="1447800"/>
            <a:ext cx="3276600" cy="584775"/>
          </a:xfrm>
          <a:prstGeom prst="rect">
            <a:avLst/>
          </a:prstGeom>
          <a:noFill/>
        </p:spPr>
        <p:txBody>
          <a:bodyPr wrap="square" rtlCol="0">
            <a:spAutoFit/>
          </a:bodyPr>
          <a:lstStyle/>
          <a:p>
            <a:r>
              <a:rPr lang="en-US" sz="1600" dirty="0" smtClean="0"/>
              <a:t>No More Muni Corps = No More Taking of Property </a:t>
            </a:r>
            <a:endParaRPr lang="en-US" sz="1600" dirty="0"/>
          </a:p>
        </p:txBody>
      </p:sp>
      <p:sp>
        <p:nvSpPr>
          <p:cNvPr id="15" name="Horizontal Scroll 14"/>
          <p:cNvSpPr/>
          <p:nvPr/>
        </p:nvSpPr>
        <p:spPr>
          <a:xfrm>
            <a:off x="152400" y="5443728"/>
            <a:ext cx="3962400" cy="1109472"/>
          </a:xfrm>
          <a:prstGeom prst="horizontalScroll">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00"/>
              </a:lnSpc>
            </a:pPr>
            <a:r>
              <a:rPr lang="en-US" sz="1200" dirty="0" smtClean="0">
                <a:solidFill>
                  <a:schemeClr val="tx1"/>
                </a:solidFill>
              </a:rPr>
              <a:t>“The ego, being a flimsy construction and being bound up in time and space, will have to fall apart.  The ego, in fact, continuously falls apart and has to be reinforced by vanity, greed, jealously, and evil.“</a:t>
            </a:r>
          </a:p>
          <a:p>
            <a:pPr>
              <a:lnSpc>
                <a:spcPts val="1200"/>
              </a:lnSpc>
            </a:pPr>
            <a:r>
              <a:rPr lang="en-US" sz="1200" dirty="0" smtClean="0">
                <a:solidFill>
                  <a:schemeClr val="tx1"/>
                </a:solidFill>
              </a:rPr>
              <a:t>Janwillem Van Der Wetering</a:t>
            </a:r>
            <a:endParaRPr lang="en-US" sz="1200" dirty="0">
              <a:solidFill>
                <a:schemeClr val="tx1"/>
              </a:solidFill>
            </a:endParaRPr>
          </a:p>
        </p:txBody>
      </p:sp>
      <p:sp>
        <p:nvSpPr>
          <p:cNvPr id="16" name="Date Placeholder 15"/>
          <p:cNvSpPr>
            <a:spLocks noGrp="1"/>
          </p:cNvSpPr>
          <p:nvPr>
            <p:ph type="dt" sz="half" idx="10"/>
          </p:nvPr>
        </p:nvSpPr>
        <p:spPr>
          <a:xfrm>
            <a:off x="381000" y="6400800"/>
            <a:ext cx="1676400" cy="288925"/>
          </a:xfrm>
        </p:spPr>
        <p:txBody>
          <a:bodyPr/>
          <a:lstStyle/>
          <a:p>
            <a:r>
              <a:rPr lang="en-US" dirty="0" smtClean="0"/>
              <a:t>4/22/2013</a:t>
            </a:r>
            <a:endParaRPr lang="en-US" dirty="0"/>
          </a:p>
        </p:txBody>
      </p:sp>
      <p:sp>
        <p:nvSpPr>
          <p:cNvPr id="17" name="Footer Placeholder 16"/>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3505200" cy="841248"/>
          </a:xfrm>
        </p:spPr>
        <p:txBody>
          <a:bodyPr/>
          <a:lstStyle/>
          <a:p>
            <a:r>
              <a:rPr lang="en-US" sz="2000" dirty="0" smtClean="0"/>
              <a:t>Wall of sprawl of municipal corporations </a:t>
            </a:r>
            <a:endParaRPr lang="en-US" dirty="0"/>
          </a:p>
        </p:txBody>
      </p:sp>
      <p:pic>
        <p:nvPicPr>
          <p:cNvPr id="5" name="Content Placeholder 4" descr="White-River-Forest-Taking-3.png"/>
          <p:cNvPicPr>
            <a:picLocks noGrp="1" noChangeAspect="1"/>
          </p:cNvPicPr>
          <p:nvPr>
            <p:ph sz="half" idx="1"/>
          </p:nvPr>
        </p:nvPicPr>
        <p:blipFill>
          <a:blip r:embed="rId2" cstate="print"/>
          <a:stretch>
            <a:fillRect/>
          </a:stretch>
        </p:blipFill>
        <p:spPr>
          <a:xfrm>
            <a:off x="152400" y="1143001"/>
            <a:ext cx="2971800" cy="4114799"/>
          </a:xfrm>
        </p:spPr>
      </p:pic>
      <p:sp>
        <p:nvSpPr>
          <p:cNvPr id="4" name="Content Placeholder 3"/>
          <p:cNvSpPr>
            <a:spLocks noGrp="1"/>
          </p:cNvSpPr>
          <p:nvPr>
            <p:ph sz="half" idx="2"/>
          </p:nvPr>
        </p:nvSpPr>
        <p:spPr>
          <a:xfrm>
            <a:off x="3352800" y="152400"/>
            <a:ext cx="5638800" cy="6248400"/>
          </a:xfrm>
          <a:solidFill>
            <a:srgbClr val="CCFFCC"/>
          </a:solidFill>
        </p:spPr>
        <p:txBody>
          <a:bodyPr wrap="square" numCol="2">
            <a:spAutoFit/>
          </a:bodyPr>
          <a:lstStyle/>
          <a:p>
            <a:pPr marL="0" indent="0">
              <a:lnSpc>
                <a:spcPts val="1000"/>
              </a:lnSpc>
              <a:spcBef>
                <a:spcPts val="0"/>
              </a:spcBef>
              <a:buClrTx/>
              <a:buSzPct val="95000"/>
              <a:buNone/>
            </a:pPr>
            <a:r>
              <a:rPr lang="en-US" sz="1100" b="1" dirty="0" smtClean="0"/>
              <a:t>Public Municipal  and Private Corporations , A Catalytic Combo Punch to Property Rights</a:t>
            </a:r>
            <a:r>
              <a:rPr lang="en-US" sz="1100" dirty="0" smtClean="0"/>
              <a:t> </a:t>
            </a:r>
          </a:p>
          <a:p>
            <a:pPr marL="182880" indent="-182880">
              <a:lnSpc>
                <a:spcPts val="1000"/>
              </a:lnSpc>
              <a:spcBef>
                <a:spcPts val="0"/>
              </a:spcBef>
              <a:buClrTx/>
              <a:buSzPct val="95000"/>
              <a:buFont typeface="+mj-lt"/>
              <a:buAutoNum type="arabicParenR"/>
            </a:pPr>
            <a:endParaRPr lang="en-US" sz="1100" dirty="0" smtClean="0"/>
          </a:p>
          <a:p>
            <a:pPr marL="182880" indent="-182880">
              <a:lnSpc>
                <a:spcPts val="1000"/>
              </a:lnSpc>
              <a:spcBef>
                <a:spcPts val="0"/>
              </a:spcBef>
              <a:buClrTx/>
              <a:buSzPct val="95000"/>
              <a:buFont typeface="+mj-lt"/>
              <a:buAutoNum type="arabicParenR"/>
            </a:pPr>
            <a:r>
              <a:rPr lang="en-US" sz="1100" dirty="0" smtClean="0">
                <a:latin typeface="Calibri" pitchFamily="34" charset="0"/>
              </a:rPr>
              <a:t>Government owned natural resources  are meant to provide revenue and honest jobs to the individual state Citizens for a limited infrastructure not for unlimited government taking.  This simple basic righteous concept means government does not acquire natural resources by taking wages especially for environmental expansion fantasies.  Property taxes are clearly unconstitutional as they are not apportioned and they are clearly forbidden by the higher laws of our land all together. You cannot tax sovereign state Citizens property or wages at all.  Laws of Nature and Natures God (LONANG), the Declaration of Independence and the spirit and success of the first American Revolution are very clear about this.</a:t>
            </a:r>
          </a:p>
          <a:p>
            <a:pPr marL="182880" indent="-182880">
              <a:lnSpc>
                <a:spcPts val="1000"/>
              </a:lnSpc>
              <a:spcBef>
                <a:spcPts val="0"/>
              </a:spcBef>
              <a:buClrTx/>
              <a:buSzPct val="95000"/>
              <a:buFont typeface="+mj-lt"/>
              <a:buAutoNum type="arabicParenR"/>
            </a:pPr>
            <a:endParaRPr lang="en-US" sz="1100" dirty="0" smtClean="0">
              <a:latin typeface="Calibri" pitchFamily="34" charset="0"/>
            </a:endParaRPr>
          </a:p>
          <a:p>
            <a:pPr marL="182880" indent="-182880">
              <a:lnSpc>
                <a:spcPts val="1000"/>
              </a:lnSpc>
              <a:spcBef>
                <a:spcPts val="0"/>
              </a:spcBef>
              <a:buClrTx/>
              <a:buSzPct val="95000"/>
              <a:buFont typeface="+mj-lt"/>
              <a:buAutoNum type="arabicParenR"/>
            </a:pPr>
            <a:r>
              <a:rPr lang="en-US" sz="1100" dirty="0" smtClean="0">
                <a:latin typeface="Calibri" pitchFamily="34" charset="0"/>
              </a:rPr>
              <a:t>King County Municipal Corporation of WA Inc. is the 14th largest county in the nation of 3,141 counties and in a state where the federal government owns at least 33% of the state land while King County Municipal Corporation wants more land at a cost no property owner can afford just so Hancock Timber cannot build on it.   All while most county municipal corporations around Puget Sound rat pack its subdivisions for profit and power, i.e. </a:t>
            </a:r>
            <a:r>
              <a:rPr lang="en-US" sz="1100" b="1" dirty="0" smtClean="0">
                <a:latin typeface="Calibri" pitchFamily="34" charset="0"/>
              </a:rPr>
              <a:t> wall to wall municipal sprawl.  </a:t>
            </a:r>
          </a:p>
          <a:p>
            <a:pPr marL="182880" indent="-182880">
              <a:lnSpc>
                <a:spcPts val="1000"/>
              </a:lnSpc>
              <a:spcBef>
                <a:spcPts val="0"/>
              </a:spcBef>
              <a:buClrTx/>
              <a:buSzPct val="95000"/>
              <a:buFont typeface="+mj-lt"/>
              <a:buAutoNum type="arabicParenR"/>
            </a:pPr>
            <a:endParaRPr lang="en-US" sz="1100" dirty="0" smtClean="0">
              <a:latin typeface="Calibri" pitchFamily="34" charset="0"/>
            </a:endParaRPr>
          </a:p>
          <a:p>
            <a:pPr marL="182880" indent="-182880">
              <a:lnSpc>
                <a:spcPts val="900"/>
              </a:lnSpc>
              <a:spcBef>
                <a:spcPts val="0"/>
              </a:spcBef>
              <a:buClrTx/>
              <a:buSzPct val="95000"/>
              <a:buFont typeface="+mj-lt"/>
              <a:buAutoNum type="arabicParenR"/>
            </a:pPr>
            <a:r>
              <a:rPr lang="en-US" sz="1100" dirty="0" smtClean="0">
                <a:latin typeface="Calibri" pitchFamily="34" charset="0"/>
              </a:rPr>
              <a:t>I count 113 properties on King County Municipal Corporation's Foreclosure list.  You can add to this heartless and needless takings thousands more if not tens of thousands of hardship cases this public corporation is creating by continually escalating these type of needless and debased land takings on the back of the property owners.  You will see more takings by this greedy municipal below who has shut down homes and small farm business because they do not meet some code no home owner ever agreed to let alone can afford.  The county says they have set aside funds to buy more land with one hand while the other is throwing poor families into bankruptcy and into the street.  I have one old friend and ex neighbor who recently moved to Idaho because the property taxes in King County were one third his pension.  Another friend is paying $18,000 a year for the pleasure to live in his home.  We are also leaving.</a:t>
            </a:r>
          </a:p>
          <a:p>
            <a:pPr marL="182880" indent="-182880">
              <a:lnSpc>
                <a:spcPts val="1000"/>
              </a:lnSpc>
              <a:spcBef>
                <a:spcPts val="0"/>
              </a:spcBef>
              <a:buClrTx/>
              <a:buSzPct val="95000"/>
              <a:buFont typeface="+mj-lt"/>
              <a:buAutoNum type="arabicParenR"/>
            </a:pPr>
            <a:endParaRPr lang="en-US" sz="1100" dirty="0" smtClean="0">
              <a:latin typeface="Calibri" pitchFamily="34" charset="0"/>
            </a:endParaRPr>
          </a:p>
          <a:p>
            <a:pPr marL="182880" indent="-182880">
              <a:lnSpc>
                <a:spcPts val="1000"/>
              </a:lnSpc>
              <a:spcBef>
                <a:spcPts val="0"/>
              </a:spcBef>
              <a:buClrTx/>
              <a:buSzPct val="95000"/>
              <a:buFont typeface="+mj-lt"/>
              <a:buAutoNum type="arabicParenR"/>
            </a:pPr>
            <a:r>
              <a:rPr lang="en-US" sz="1100" dirty="0" smtClean="0">
                <a:latin typeface="Calibri" pitchFamily="34" charset="0"/>
              </a:rPr>
              <a:t>Taking of land via "development rights" using property taxes has nothing to do with "sprawl" as the global to local state municipal monarchy has defined it, i.e. the occupation of the natural born sovereign and free state Citizens upon their </a:t>
            </a:r>
            <a:r>
              <a:rPr lang="en-US" sz="1100" u="sng" dirty="0" smtClean="0">
                <a:latin typeface="Calibri" pitchFamily="34" charset="0"/>
              </a:rPr>
              <a:t>own</a:t>
            </a:r>
            <a:r>
              <a:rPr lang="en-US" sz="1100" dirty="0" smtClean="0">
                <a:latin typeface="Calibri" pitchFamily="34" charset="0"/>
              </a:rPr>
              <a:t> land.  This labeling with intent to take by defining living on your own land is equivalent to persecuting witches and will be realized so in a few years as a critical mass of Americans wake up to this green wet dreams. This "wall of STRAW" is a global to local front line being staked out in every state and larger city and county municipal corporation. These stakes come in many colors and many pretty labels, e.g. smart growth, growth management, sustainable development, conservation easement, wilderness, wetlands, critical areas, sensitive areas, endangered species, alternative energy, ad nausea.</a:t>
            </a:r>
          </a:p>
          <a:p>
            <a:pPr marL="182880" indent="-182880">
              <a:lnSpc>
                <a:spcPts val="1000"/>
              </a:lnSpc>
              <a:spcBef>
                <a:spcPts val="0"/>
              </a:spcBef>
              <a:buClrTx/>
              <a:buSzPct val="95000"/>
              <a:buFont typeface="+mj-lt"/>
              <a:buAutoNum type="arabicParenR"/>
            </a:pPr>
            <a:endParaRPr lang="en-US" sz="1100" dirty="0" smtClean="0">
              <a:latin typeface="Calibri" pitchFamily="34" charset="0"/>
            </a:endParaRPr>
          </a:p>
          <a:p>
            <a:pPr marL="182880" indent="-182880">
              <a:lnSpc>
                <a:spcPts val="1000"/>
              </a:lnSpc>
              <a:spcBef>
                <a:spcPts val="0"/>
              </a:spcBef>
              <a:buClrTx/>
              <a:buSzPct val="95000"/>
              <a:buFont typeface="+mj-lt"/>
              <a:buAutoNum type="arabicParenR"/>
            </a:pPr>
            <a:r>
              <a:rPr lang="en-US" sz="1100" dirty="0" smtClean="0">
                <a:latin typeface="Calibri" pitchFamily="34" charset="0"/>
              </a:rPr>
              <a:t>The Seattle Times article above sanctions King County Municipal Corporation putting a gun to the heads of its Citizens and property owners to extort some $33 million for 421,000 acres of land for a "wall against sprawl" all while most of us struggle to stay alive, find a job, keep food on the table and keep our homes or just give up and get out.  What the Seattle Times is really saying is any growth of the municipal corporation is good growth because growth of government supports their declining readership by forcing everyone into the city while providing the illusion of more public forest where we have too much unproductive land already.</a:t>
            </a:r>
            <a:endParaRPr lang="en-US" sz="1100" dirty="0"/>
          </a:p>
        </p:txBody>
      </p:sp>
      <p:sp>
        <p:nvSpPr>
          <p:cNvPr id="6" name="Horizontal Scroll 5"/>
          <p:cNvSpPr/>
          <p:nvPr/>
        </p:nvSpPr>
        <p:spPr>
          <a:xfrm>
            <a:off x="152400" y="5334000"/>
            <a:ext cx="2971800" cy="762000"/>
          </a:xfrm>
          <a:prstGeom prst="horizontalScroll">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“You are lost the instant you know what the result will be”</a:t>
            </a:r>
          </a:p>
          <a:p>
            <a:r>
              <a:rPr lang="en-US" sz="1200" dirty="0" smtClean="0">
                <a:solidFill>
                  <a:schemeClr val="tx1"/>
                </a:solidFill>
              </a:rPr>
              <a:t>Juan Gris</a:t>
            </a:r>
            <a:endParaRPr lang="en-US" sz="1100" dirty="0">
              <a:solidFill>
                <a:schemeClr val="tx1"/>
              </a:solidFill>
            </a:endParaRPr>
          </a:p>
        </p:txBody>
      </p:sp>
      <p:sp>
        <p:nvSpPr>
          <p:cNvPr id="9" name="Date Placeholder 8"/>
          <p:cNvSpPr>
            <a:spLocks noGrp="1"/>
          </p:cNvSpPr>
          <p:nvPr>
            <p:ph type="dt" sz="half" idx="10"/>
          </p:nvPr>
        </p:nvSpPr>
        <p:spPr/>
        <p:txBody>
          <a:bodyPr/>
          <a:lstStyle/>
          <a:p>
            <a:r>
              <a:rPr lang="en-US" dirty="0" smtClean="0"/>
              <a:t>4/22/2013</a:t>
            </a:r>
            <a:endParaRPr lang="en-US" dirty="0"/>
          </a:p>
        </p:txBody>
      </p:sp>
      <p:sp>
        <p:nvSpPr>
          <p:cNvPr id="11" name="Footer Placeholder 10"/>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5410200" cy="533400"/>
          </a:xfrm>
        </p:spPr>
        <p:txBody>
          <a:bodyPr>
            <a:noAutofit/>
          </a:bodyPr>
          <a:lstStyle/>
          <a:p>
            <a:r>
              <a:rPr lang="en-US" sz="2000" dirty="0" smtClean="0"/>
              <a:t>Conservation  easements  are  a trap</a:t>
            </a:r>
            <a:endParaRPr lang="en-US" sz="2000" dirty="0"/>
          </a:p>
        </p:txBody>
      </p:sp>
      <p:pic>
        <p:nvPicPr>
          <p:cNvPr id="3" name="Picture 2" descr="Conservaton-Easements-Traps.png">
            <a:hlinkClick r:id="rId2"/>
          </p:cNvPr>
          <p:cNvPicPr>
            <a:picLocks noChangeAspect="1"/>
          </p:cNvPicPr>
          <p:nvPr/>
        </p:nvPicPr>
        <p:blipFill>
          <a:blip r:embed="rId3" cstate="print"/>
          <a:stretch>
            <a:fillRect/>
          </a:stretch>
        </p:blipFill>
        <p:spPr>
          <a:xfrm>
            <a:off x="595184" y="719202"/>
            <a:ext cx="7710616" cy="5605398"/>
          </a:xfrm>
          <a:prstGeom prst="rect">
            <a:avLst/>
          </a:prstGeom>
        </p:spPr>
      </p:pic>
      <p:sp>
        <p:nvSpPr>
          <p:cNvPr id="8" name="Horizontal Scroll 7"/>
          <p:cNvSpPr/>
          <p:nvPr/>
        </p:nvSpPr>
        <p:spPr>
          <a:xfrm>
            <a:off x="6248400" y="-76200"/>
            <a:ext cx="2667000" cy="1033272"/>
          </a:xfrm>
          <a:prstGeom prst="horizontalScroll">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“The best use one can make of his mid is to distrust it.”:</a:t>
            </a:r>
          </a:p>
          <a:p>
            <a:r>
              <a:rPr lang="en-US" sz="1200" dirty="0" smtClean="0">
                <a:solidFill>
                  <a:schemeClr val="tx1"/>
                </a:solidFill>
              </a:rPr>
              <a:t>Francois Fenelon</a:t>
            </a:r>
            <a:endParaRPr lang="en-US" sz="1200" dirty="0">
              <a:solidFill>
                <a:schemeClr val="tx1"/>
              </a:solidFill>
            </a:endParaRPr>
          </a:p>
        </p:txBody>
      </p:sp>
      <p:sp>
        <p:nvSpPr>
          <p:cNvPr id="9" name="Date Placeholder 8"/>
          <p:cNvSpPr>
            <a:spLocks noGrp="1"/>
          </p:cNvSpPr>
          <p:nvPr>
            <p:ph type="dt" sz="half" idx="10"/>
          </p:nvPr>
        </p:nvSpPr>
        <p:spPr/>
        <p:txBody>
          <a:bodyPr/>
          <a:lstStyle/>
          <a:p>
            <a:r>
              <a:rPr lang="en-US" dirty="0" smtClean="0"/>
              <a:t>4/22/2013</a:t>
            </a:r>
            <a:endParaRPr lang="en-US" dirty="0"/>
          </a:p>
        </p:txBody>
      </p:sp>
      <p:sp>
        <p:nvSpPr>
          <p:cNvPr id="10" name="Footer Placeholder 9"/>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1801"/>
            <a:ext cx="5486400" cy="600199"/>
          </a:xfrm>
        </p:spPr>
        <p:txBody>
          <a:bodyPr>
            <a:normAutofit/>
          </a:bodyPr>
          <a:lstStyle/>
          <a:p>
            <a:r>
              <a:rPr lang="en-US" sz="1600" dirty="0" smtClean="0"/>
              <a:t>International Council for Local Environmental Initiatives (iclei) i.e. property rights takings</a:t>
            </a:r>
            <a:endParaRPr lang="en-US" sz="1600" dirty="0"/>
          </a:p>
        </p:txBody>
      </p:sp>
      <p:sp>
        <p:nvSpPr>
          <p:cNvPr id="6" name="Content Placeholder 5"/>
          <p:cNvSpPr>
            <a:spLocks noGrp="1"/>
          </p:cNvSpPr>
          <p:nvPr>
            <p:ph sz="half" idx="1"/>
          </p:nvPr>
        </p:nvSpPr>
        <p:spPr>
          <a:xfrm>
            <a:off x="152400" y="1981200"/>
            <a:ext cx="3048000" cy="3267199"/>
          </a:xfrm>
        </p:spPr>
        <p:txBody>
          <a:bodyPr numCol="2">
            <a:normAutofit/>
          </a:bodyPr>
          <a:lstStyle/>
          <a:p>
            <a:pPr marL="182880" indent="-182880">
              <a:lnSpc>
                <a:spcPts val="1200"/>
              </a:lnSpc>
              <a:spcBef>
                <a:spcPts val="0"/>
              </a:spcBef>
              <a:buClrTx/>
              <a:buSzPct val="80000"/>
              <a:buFont typeface="+mj-lt"/>
              <a:buAutoNum type="arabicPeriod"/>
            </a:pPr>
            <a:r>
              <a:rPr lang="en-US" sz="1400" dirty="0" smtClean="0"/>
              <a:t>Bellevue</a:t>
            </a:r>
          </a:p>
          <a:p>
            <a:pPr marL="182880" indent="-182880">
              <a:lnSpc>
                <a:spcPts val="1200"/>
              </a:lnSpc>
              <a:spcBef>
                <a:spcPts val="0"/>
              </a:spcBef>
              <a:buClrTx/>
              <a:buSzPct val="80000"/>
              <a:buFont typeface="+mj-lt"/>
              <a:buAutoNum type="arabicPeriod"/>
            </a:pPr>
            <a:r>
              <a:rPr lang="en-US" sz="1400" dirty="0" smtClean="0"/>
              <a:t>Bellingham</a:t>
            </a:r>
          </a:p>
          <a:p>
            <a:pPr marL="182880" indent="-182880">
              <a:lnSpc>
                <a:spcPts val="1200"/>
              </a:lnSpc>
              <a:spcBef>
                <a:spcPts val="0"/>
              </a:spcBef>
              <a:buClrTx/>
              <a:buSzPct val="80000"/>
              <a:buFont typeface="+mj-lt"/>
              <a:buAutoNum type="arabicPeriod"/>
            </a:pPr>
            <a:r>
              <a:rPr lang="en-US" sz="1400" dirty="0" smtClean="0"/>
              <a:t>Bothell</a:t>
            </a:r>
          </a:p>
          <a:p>
            <a:pPr marL="182880" indent="-182880">
              <a:lnSpc>
                <a:spcPts val="1200"/>
              </a:lnSpc>
              <a:spcBef>
                <a:spcPts val="0"/>
              </a:spcBef>
              <a:buClrTx/>
              <a:buSzPct val="80000"/>
              <a:buFont typeface="+mj-lt"/>
              <a:buAutoNum type="arabicPeriod"/>
            </a:pPr>
            <a:r>
              <a:rPr lang="en-US" sz="1400" dirty="0" smtClean="0"/>
              <a:t>Clallam County</a:t>
            </a:r>
          </a:p>
          <a:p>
            <a:pPr marL="182880" indent="-182880">
              <a:lnSpc>
                <a:spcPts val="1200"/>
              </a:lnSpc>
              <a:spcBef>
                <a:spcPts val="0"/>
              </a:spcBef>
              <a:buClrTx/>
              <a:buSzPct val="80000"/>
              <a:buFont typeface="+mj-lt"/>
              <a:buAutoNum type="arabicPeriod"/>
            </a:pPr>
            <a:r>
              <a:rPr lang="en-US" sz="1400" dirty="0" smtClean="0"/>
              <a:t>Coupeville</a:t>
            </a:r>
          </a:p>
          <a:p>
            <a:pPr marL="182880" indent="-182880">
              <a:lnSpc>
                <a:spcPts val="1200"/>
              </a:lnSpc>
              <a:spcBef>
                <a:spcPts val="0"/>
              </a:spcBef>
              <a:buClrTx/>
              <a:buSzPct val="80000"/>
              <a:buFont typeface="+mj-lt"/>
              <a:buAutoNum type="arabicPeriod"/>
            </a:pPr>
            <a:r>
              <a:rPr lang="en-US" sz="1400" dirty="0" smtClean="0"/>
              <a:t>Edmonds</a:t>
            </a:r>
          </a:p>
          <a:p>
            <a:pPr marL="182880" indent="-182880">
              <a:lnSpc>
                <a:spcPts val="1200"/>
              </a:lnSpc>
              <a:spcBef>
                <a:spcPts val="0"/>
              </a:spcBef>
              <a:buClrTx/>
              <a:buSzPct val="80000"/>
              <a:buFont typeface="+mj-lt"/>
              <a:buAutoNum type="arabicPeriod"/>
            </a:pPr>
            <a:r>
              <a:rPr lang="en-US" sz="1400" dirty="0" smtClean="0"/>
              <a:t>Everett</a:t>
            </a:r>
          </a:p>
          <a:p>
            <a:pPr marL="182880" indent="-182880">
              <a:lnSpc>
                <a:spcPts val="1200"/>
              </a:lnSpc>
              <a:spcBef>
                <a:spcPts val="0"/>
              </a:spcBef>
              <a:buClrTx/>
              <a:buSzPct val="80000"/>
              <a:buFont typeface="+mj-lt"/>
              <a:buAutoNum type="arabicPeriod"/>
            </a:pPr>
            <a:r>
              <a:rPr lang="en-US" sz="1400" dirty="0" smtClean="0"/>
              <a:t>Island County</a:t>
            </a:r>
          </a:p>
          <a:p>
            <a:pPr marL="182880" indent="-182880">
              <a:lnSpc>
                <a:spcPts val="1200"/>
              </a:lnSpc>
              <a:spcBef>
                <a:spcPts val="0"/>
              </a:spcBef>
              <a:buClrTx/>
              <a:buSzPct val="80000"/>
              <a:buFont typeface="+mj-lt"/>
              <a:buAutoNum type="arabicPeriod"/>
            </a:pPr>
            <a:r>
              <a:rPr lang="en-US" sz="1400" dirty="0" smtClean="0"/>
              <a:t>Issaquah</a:t>
            </a:r>
          </a:p>
          <a:p>
            <a:pPr marL="182880" indent="-182880">
              <a:lnSpc>
                <a:spcPts val="1200"/>
              </a:lnSpc>
              <a:spcBef>
                <a:spcPts val="0"/>
              </a:spcBef>
              <a:buClrTx/>
              <a:buSzPct val="80000"/>
              <a:buFont typeface="+mj-lt"/>
              <a:buAutoNum type="arabicPeriod"/>
            </a:pPr>
            <a:r>
              <a:rPr lang="en-US" sz="1400" dirty="0" smtClean="0"/>
              <a:t>King County</a:t>
            </a:r>
          </a:p>
          <a:p>
            <a:pPr marL="182880" indent="-182880">
              <a:lnSpc>
                <a:spcPts val="1200"/>
              </a:lnSpc>
              <a:spcBef>
                <a:spcPts val="0"/>
              </a:spcBef>
              <a:buClrTx/>
              <a:buSzPct val="80000"/>
              <a:buFont typeface="+mj-lt"/>
              <a:buAutoNum type="arabicPeriod"/>
            </a:pPr>
            <a:r>
              <a:rPr lang="en-US" sz="1400" dirty="0" smtClean="0"/>
              <a:t>Kirkland</a:t>
            </a:r>
          </a:p>
          <a:p>
            <a:pPr marL="182880" indent="-182880">
              <a:lnSpc>
                <a:spcPts val="1200"/>
              </a:lnSpc>
              <a:spcBef>
                <a:spcPts val="0"/>
              </a:spcBef>
              <a:buClrTx/>
              <a:buSzPct val="80000"/>
              <a:buFont typeface="+mj-lt"/>
              <a:buAutoNum type="arabicPeriod"/>
            </a:pPr>
            <a:r>
              <a:rPr lang="en-US" sz="1400" dirty="0" smtClean="0"/>
              <a:t>Lacey</a:t>
            </a:r>
          </a:p>
          <a:p>
            <a:pPr marL="182880" indent="-182880">
              <a:lnSpc>
                <a:spcPts val="1200"/>
              </a:lnSpc>
              <a:spcBef>
                <a:spcPts val="0"/>
              </a:spcBef>
              <a:buClrTx/>
              <a:buSzPct val="80000"/>
              <a:buFont typeface="+mj-lt"/>
              <a:buAutoNum type="arabicPeriod"/>
            </a:pPr>
            <a:r>
              <a:rPr lang="en-US" sz="1400" dirty="0" smtClean="0"/>
              <a:t>Lynnwood</a:t>
            </a:r>
          </a:p>
          <a:p>
            <a:pPr marL="182880" indent="-182880">
              <a:lnSpc>
                <a:spcPts val="1200"/>
              </a:lnSpc>
              <a:spcBef>
                <a:spcPts val="0"/>
              </a:spcBef>
              <a:buClrTx/>
              <a:buSzPct val="80000"/>
              <a:buFont typeface="+mj-lt"/>
              <a:buAutoNum type="arabicPeriod"/>
            </a:pPr>
            <a:r>
              <a:rPr lang="en-US" sz="1400" dirty="0" smtClean="0"/>
              <a:t>Mercer Island</a:t>
            </a:r>
          </a:p>
          <a:p>
            <a:pPr marL="182880" indent="-182880">
              <a:lnSpc>
                <a:spcPts val="1200"/>
              </a:lnSpc>
              <a:spcBef>
                <a:spcPts val="0"/>
              </a:spcBef>
              <a:buClrTx/>
              <a:buSzPct val="80000"/>
              <a:buFont typeface="+mj-lt"/>
              <a:buAutoNum type="arabicPeriod"/>
            </a:pPr>
            <a:r>
              <a:rPr lang="en-US" sz="1400" dirty="0" smtClean="0"/>
              <a:t>Oak Harbor</a:t>
            </a:r>
          </a:p>
          <a:p>
            <a:pPr marL="182880" indent="-182880">
              <a:lnSpc>
                <a:spcPts val="1200"/>
              </a:lnSpc>
              <a:spcBef>
                <a:spcPts val="0"/>
              </a:spcBef>
              <a:buClrTx/>
              <a:buSzPct val="80000"/>
              <a:buFont typeface="+mj-lt"/>
              <a:buAutoNum type="arabicPeriod"/>
            </a:pPr>
            <a:r>
              <a:rPr lang="en-US" sz="1400" dirty="0" smtClean="0"/>
              <a:t>Olympia</a:t>
            </a:r>
          </a:p>
          <a:p>
            <a:pPr marL="182880" indent="-182880">
              <a:lnSpc>
                <a:spcPts val="1200"/>
              </a:lnSpc>
              <a:spcBef>
                <a:spcPts val="0"/>
              </a:spcBef>
              <a:buClrTx/>
              <a:buSzPct val="80000"/>
              <a:buFont typeface="+mj-lt"/>
              <a:buAutoNum type="arabicPeriod"/>
            </a:pPr>
            <a:r>
              <a:rPr lang="en-US" sz="1400" dirty="0" smtClean="0"/>
              <a:t>Port Townsend</a:t>
            </a:r>
          </a:p>
          <a:p>
            <a:pPr marL="182880" indent="-182880">
              <a:lnSpc>
                <a:spcPts val="1200"/>
              </a:lnSpc>
              <a:spcBef>
                <a:spcPts val="0"/>
              </a:spcBef>
              <a:buClrTx/>
              <a:buSzPct val="80000"/>
              <a:buFont typeface="+mj-lt"/>
              <a:buAutoNum type="arabicPeriod"/>
            </a:pPr>
            <a:r>
              <a:rPr lang="en-US" sz="1400" dirty="0" smtClean="0"/>
              <a:t>Redmond</a:t>
            </a:r>
          </a:p>
          <a:p>
            <a:pPr marL="182880" indent="-182880">
              <a:lnSpc>
                <a:spcPts val="1200"/>
              </a:lnSpc>
              <a:spcBef>
                <a:spcPts val="0"/>
              </a:spcBef>
              <a:buClrTx/>
              <a:buSzPct val="80000"/>
              <a:buFont typeface="+mj-lt"/>
              <a:buAutoNum type="arabicPeriod"/>
            </a:pPr>
            <a:endParaRPr lang="en-US" sz="1400" dirty="0" smtClean="0"/>
          </a:p>
          <a:p>
            <a:pPr marL="182880" indent="-182880">
              <a:lnSpc>
                <a:spcPts val="1200"/>
              </a:lnSpc>
              <a:spcBef>
                <a:spcPts val="0"/>
              </a:spcBef>
              <a:buClrTx/>
              <a:buSzPct val="80000"/>
              <a:buFont typeface="+mj-lt"/>
              <a:buAutoNum type="arabicPeriod"/>
            </a:pPr>
            <a:endParaRPr lang="en-US" sz="1400" dirty="0" smtClean="0"/>
          </a:p>
          <a:p>
            <a:pPr marL="182880" indent="-182880">
              <a:lnSpc>
                <a:spcPts val="1200"/>
              </a:lnSpc>
              <a:spcBef>
                <a:spcPts val="0"/>
              </a:spcBef>
              <a:buClrTx/>
              <a:buSzPct val="80000"/>
              <a:buFont typeface="+mj-lt"/>
              <a:buAutoNum type="arabicPeriod"/>
            </a:pPr>
            <a:endParaRPr lang="en-US" sz="1400" dirty="0" smtClean="0"/>
          </a:p>
          <a:p>
            <a:pPr marL="182880" indent="-182880">
              <a:lnSpc>
                <a:spcPts val="1200"/>
              </a:lnSpc>
              <a:spcBef>
                <a:spcPts val="0"/>
              </a:spcBef>
              <a:buClrTx/>
              <a:buSzPct val="80000"/>
              <a:buFont typeface="+mj-lt"/>
              <a:buAutoNum type="arabicPeriod"/>
            </a:pPr>
            <a:endParaRPr lang="en-US" sz="1400" dirty="0" smtClean="0"/>
          </a:p>
          <a:p>
            <a:pPr marL="182880" indent="-182880">
              <a:lnSpc>
                <a:spcPts val="1200"/>
              </a:lnSpc>
              <a:spcBef>
                <a:spcPts val="0"/>
              </a:spcBef>
              <a:buClrTx/>
              <a:buSzPct val="80000"/>
              <a:buFont typeface="+mj-lt"/>
              <a:buAutoNum type="arabicPeriod"/>
            </a:pPr>
            <a:r>
              <a:rPr lang="en-US" sz="1400" dirty="0" smtClean="0"/>
              <a:t>SeaTac</a:t>
            </a:r>
          </a:p>
          <a:p>
            <a:pPr marL="182880" indent="-182880">
              <a:lnSpc>
                <a:spcPts val="1200"/>
              </a:lnSpc>
              <a:spcBef>
                <a:spcPts val="0"/>
              </a:spcBef>
              <a:buClrTx/>
              <a:buSzPct val="80000"/>
              <a:buFont typeface="+mj-lt"/>
              <a:buAutoNum type="arabicPeriod"/>
            </a:pPr>
            <a:r>
              <a:rPr lang="en-US" sz="1400" b="1" dirty="0" smtClean="0"/>
              <a:t>Seattle</a:t>
            </a:r>
          </a:p>
          <a:p>
            <a:pPr marL="182880" indent="-182880">
              <a:lnSpc>
                <a:spcPts val="1200"/>
              </a:lnSpc>
              <a:spcBef>
                <a:spcPts val="0"/>
              </a:spcBef>
              <a:buClrTx/>
              <a:buSzPct val="80000"/>
              <a:buFont typeface="+mj-lt"/>
              <a:buAutoNum type="arabicPeriod"/>
            </a:pPr>
            <a:r>
              <a:rPr lang="en-US" sz="1400" dirty="0" smtClean="0"/>
              <a:t>Sequim</a:t>
            </a:r>
          </a:p>
          <a:p>
            <a:pPr marL="182880" indent="-182880">
              <a:lnSpc>
                <a:spcPts val="1200"/>
              </a:lnSpc>
              <a:spcBef>
                <a:spcPts val="0"/>
              </a:spcBef>
              <a:buClrTx/>
              <a:buSzPct val="80000"/>
              <a:buFont typeface="+mj-lt"/>
              <a:buAutoNum type="arabicPeriod"/>
            </a:pPr>
            <a:r>
              <a:rPr lang="en-US" sz="1400" dirty="0" smtClean="0"/>
              <a:t>Shoreline</a:t>
            </a:r>
          </a:p>
          <a:p>
            <a:pPr marL="182880" indent="-182880">
              <a:lnSpc>
                <a:spcPts val="1200"/>
              </a:lnSpc>
              <a:spcBef>
                <a:spcPts val="0"/>
              </a:spcBef>
              <a:buClrTx/>
              <a:buSzPct val="80000"/>
              <a:buFont typeface="+mj-lt"/>
              <a:buAutoNum type="arabicPeriod"/>
            </a:pPr>
            <a:r>
              <a:rPr lang="en-US" sz="1400" dirty="0" smtClean="0"/>
              <a:t>Skagit County</a:t>
            </a:r>
          </a:p>
          <a:p>
            <a:pPr marL="182880" indent="-182880">
              <a:lnSpc>
                <a:spcPts val="1200"/>
              </a:lnSpc>
              <a:spcBef>
                <a:spcPts val="0"/>
              </a:spcBef>
              <a:buClrTx/>
              <a:buSzPct val="80000"/>
              <a:buFont typeface="+mj-lt"/>
              <a:buAutoNum type="arabicPeriod"/>
            </a:pPr>
            <a:r>
              <a:rPr lang="en-US" sz="1400" dirty="0" smtClean="0"/>
              <a:t>Snohomish County,</a:t>
            </a:r>
          </a:p>
          <a:p>
            <a:pPr marL="182880" indent="-182880">
              <a:lnSpc>
                <a:spcPts val="1200"/>
              </a:lnSpc>
              <a:spcBef>
                <a:spcPts val="0"/>
              </a:spcBef>
              <a:buClrTx/>
              <a:buSzPct val="80000"/>
              <a:buFont typeface="+mj-lt"/>
              <a:buAutoNum type="arabicPeriod"/>
            </a:pPr>
            <a:r>
              <a:rPr lang="en-US" sz="1400" dirty="0" smtClean="0"/>
              <a:t>Spokane</a:t>
            </a:r>
          </a:p>
          <a:p>
            <a:pPr marL="182880" indent="-182880">
              <a:lnSpc>
                <a:spcPts val="1200"/>
              </a:lnSpc>
              <a:spcBef>
                <a:spcPts val="0"/>
              </a:spcBef>
              <a:buClrTx/>
              <a:buSzPct val="80000"/>
              <a:buFont typeface="+mj-lt"/>
              <a:buAutoNum type="arabicPeriod"/>
            </a:pPr>
            <a:r>
              <a:rPr lang="en-US" sz="1400" dirty="0" smtClean="0"/>
              <a:t>Tacoma</a:t>
            </a:r>
          </a:p>
          <a:p>
            <a:pPr marL="182880" indent="-182880">
              <a:lnSpc>
                <a:spcPts val="1200"/>
              </a:lnSpc>
              <a:spcBef>
                <a:spcPts val="0"/>
              </a:spcBef>
              <a:buClrTx/>
              <a:buSzPct val="80000"/>
              <a:buFont typeface="+mj-lt"/>
              <a:buAutoNum type="arabicPeriod"/>
            </a:pPr>
            <a:r>
              <a:rPr lang="en-US" sz="1400" dirty="0" smtClean="0"/>
              <a:t>Thurston County,</a:t>
            </a:r>
          </a:p>
          <a:p>
            <a:pPr marL="182880" indent="-182880">
              <a:lnSpc>
                <a:spcPts val="1200"/>
              </a:lnSpc>
              <a:spcBef>
                <a:spcPts val="0"/>
              </a:spcBef>
              <a:buClrTx/>
              <a:buSzPct val="80000"/>
              <a:buFont typeface="+mj-lt"/>
              <a:buAutoNum type="arabicPeriod"/>
            </a:pPr>
            <a:r>
              <a:rPr lang="en-US" sz="1400" dirty="0" smtClean="0"/>
              <a:t>Tumwater</a:t>
            </a:r>
          </a:p>
          <a:p>
            <a:pPr marL="182880" indent="-182880">
              <a:lnSpc>
                <a:spcPts val="1200"/>
              </a:lnSpc>
              <a:spcBef>
                <a:spcPts val="0"/>
              </a:spcBef>
              <a:buClrTx/>
              <a:buSzPct val="80000"/>
              <a:buFont typeface="+mj-lt"/>
              <a:buAutoNum type="arabicPeriod"/>
            </a:pPr>
            <a:r>
              <a:rPr lang="en-US" sz="1400" dirty="0" smtClean="0"/>
              <a:t>Whatcom County</a:t>
            </a:r>
            <a:endParaRPr lang="en-US" sz="1400" dirty="0"/>
          </a:p>
        </p:txBody>
      </p:sp>
      <p:sp>
        <p:nvSpPr>
          <p:cNvPr id="7" name="TextBox 6"/>
          <p:cNvSpPr txBox="1"/>
          <p:nvPr/>
        </p:nvSpPr>
        <p:spPr>
          <a:xfrm>
            <a:off x="2895600" y="1676400"/>
            <a:ext cx="1828800" cy="954107"/>
          </a:xfrm>
          <a:prstGeom prst="rect">
            <a:avLst/>
          </a:prstGeom>
          <a:noFill/>
        </p:spPr>
        <p:txBody>
          <a:bodyPr wrap="square" rtlCol="0">
            <a:spAutoFit/>
          </a:bodyPr>
          <a:lstStyle/>
          <a:p>
            <a:pPr algn="ctr">
              <a:buNone/>
            </a:pPr>
            <a:r>
              <a:rPr lang="en-US" sz="1400" b="1" u="sng" dirty="0" smtClean="0"/>
              <a:t>ICLEI Montana Cities</a:t>
            </a:r>
          </a:p>
          <a:p>
            <a:pPr marL="685800" lvl="1" indent="-228600">
              <a:buFont typeface="+mj-lt"/>
              <a:buAutoNum type="arabicPeriod"/>
            </a:pPr>
            <a:r>
              <a:rPr lang="en-US" sz="1400" dirty="0" smtClean="0"/>
              <a:t>Bozeman</a:t>
            </a:r>
            <a:endParaRPr lang="en-US" sz="1400" dirty="0"/>
          </a:p>
          <a:p>
            <a:pPr marL="685800" lvl="1" indent="-228600">
              <a:buFont typeface="+mj-lt"/>
              <a:buAutoNum type="arabicPeriod"/>
            </a:pPr>
            <a:r>
              <a:rPr lang="en-US" sz="1400" dirty="0" smtClean="0"/>
              <a:t>Helena</a:t>
            </a:r>
          </a:p>
          <a:p>
            <a:pPr marL="685800" lvl="1" indent="-228600">
              <a:buFont typeface="+mj-lt"/>
              <a:buAutoNum type="arabicPeriod"/>
            </a:pPr>
            <a:r>
              <a:rPr lang="en-US" sz="1400" dirty="0" smtClean="0"/>
              <a:t>Missoula</a:t>
            </a:r>
            <a:endParaRPr lang="en-US" sz="7200" dirty="0" smtClean="0"/>
          </a:p>
        </p:txBody>
      </p:sp>
      <p:sp>
        <p:nvSpPr>
          <p:cNvPr id="11" name="TextBox 10"/>
          <p:cNvSpPr txBox="1"/>
          <p:nvPr/>
        </p:nvSpPr>
        <p:spPr>
          <a:xfrm>
            <a:off x="152400" y="1143000"/>
            <a:ext cx="4343400" cy="369332"/>
          </a:xfrm>
          <a:prstGeom prst="rect">
            <a:avLst/>
          </a:prstGeom>
          <a:noFill/>
          <a:ln w="19050">
            <a:solidFill>
              <a:schemeClr val="tx1"/>
            </a:solidFill>
          </a:ln>
        </p:spPr>
        <p:txBody>
          <a:bodyPr wrap="square" rtlCol="0">
            <a:spAutoFit/>
          </a:bodyPr>
          <a:lstStyle/>
          <a:p>
            <a:r>
              <a:rPr lang="en-US" b="1" dirty="0" smtClean="0"/>
              <a:t>Over 600 American Cites and Towns Taken</a:t>
            </a:r>
            <a:endParaRPr lang="en-US" b="1" dirty="0"/>
          </a:p>
        </p:txBody>
      </p:sp>
      <p:sp>
        <p:nvSpPr>
          <p:cNvPr id="12" name="Horizontal Scroll 11"/>
          <p:cNvSpPr/>
          <p:nvPr/>
        </p:nvSpPr>
        <p:spPr>
          <a:xfrm>
            <a:off x="5791200" y="76200"/>
            <a:ext cx="3124200" cy="762000"/>
          </a:xfrm>
          <a:prstGeom prst="horizontalScroll">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“Sickness is a defense against the truth”</a:t>
            </a:r>
          </a:p>
          <a:p>
            <a:r>
              <a:rPr lang="en-US" sz="1200" dirty="0" smtClean="0">
                <a:solidFill>
                  <a:schemeClr val="tx1"/>
                </a:solidFill>
              </a:rPr>
              <a:t>A Course in Miracles</a:t>
            </a:r>
            <a:endParaRPr lang="en-US" sz="1200" dirty="0">
              <a:solidFill>
                <a:schemeClr val="tx1"/>
              </a:solidFill>
            </a:endParaRPr>
          </a:p>
        </p:txBody>
      </p:sp>
      <p:graphicFrame>
        <p:nvGraphicFramePr>
          <p:cNvPr id="15" name="Table 14"/>
          <p:cNvGraphicFramePr>
            <a:graphicFrameLocks noGrp="1"/>
          </p:cNvGraphicFramePr>
          <p:nvPr/>
        </p:nvGraphicFramePr>
        <p:xfrm>
          <a:off x="5035214" y="1219200"/>
          <a:ext cx="3956386" cy="5029202"/>
        </p:xfrm>
        <a:graphic>
          <a:graphicData uri="http://schemas.openxmlformats.org/drawingml/2006/table">
            <a:tbl>
              <a:tblPr/>
              <a:tblGrid>
                <a:gridCol w="3956386"/>
              </a:tblGrid>
              <a:tr h="162522">
                <a:tc>
                  <a:txBody>
                    <a:bodyPr/>
                    <a:lstStyle/>
                    <a:p>
                      <a:endParaRPr lang="en-US" sz="900" dirty="0"/>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DDDDD"/>
                    </a:solidFill>
                  </a:tcPr>
                </a:tc>
              </a:tr>
              <a:tr h="703661">
                <a:tc>
                  <a:txBody>
                    <a:bodyPr/>
                    <a:lstStyle/>
                    <a:p>
                      <a:pPr algn="l"/>
                      <a:r>
                        <a:rPr lang="en-US" sz="900" dirty="0">
                          <a:solidFill>
                            <a:srgbClr val="000000"/>
                          </a:solidFill>
                          <a:latin typeface="Verdana"/>
                          <a:hlinkClick r:id="rId2"/>
                        </a:rPr>
                        <a:t>View All American Cities &amp; Towns Taken by UN Agenda 21</a:t>
                      </a:r>
                      <a:r>
                        <a:rPr lang="en-US" sz="900" dirty="0">
                          <a:solidFill>
                            <a:srgbClr val="000000"/>
                          </a:solidFill>
                          <a:latin typeface="Verdana"/>
                        </a:rPr>
                        <a:t> -</a:t>
                      </a:r>
                    </a:p>
                    <a:p>
                      <a:pPr algn="l"/>
                      <a:r>
                        <a:rPr lang="en-US" sz="900" dirty="0">
                          <a:solidFill>
                            <a:srgbClr val="000000"/>
                          </a:solidFill>
                          <a:latin typeface="Verdana"/>
                        </a:rPr>
                        <a:t>Then If YOU see your city &amp; call your mayor and council, tell them to get out of the global to local  centralization and taking of private and public property. </a:t>
                      </a:r>
                    </a:p>
                  </a:txBody>
                  <a:tcPr marL="22608" marR="22608" marT="22608" marB="226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DDDDD"/>
                    </a:solidFill>
                  </a:tcPr>
                </a:tc>
              </a:tr>
              <a:tr h="378619">
                <a:tc>
                  <a:txBody>
                    <a:bodyPr/>
                    <a:lstStyle/>
                    <a:p>
                      <a:pPr algn="l"/>
                      <a:r>
                        <a:rPr lang="en-US" sz="900" dirty="0">
                          <a:solidFill>
                            <a:srgbClr val="000000"/>
                          </a:solidFill>
                          <a:latin typeface="Verdana"/>
                          <a:hlinkClick r:id="rId3" action="ppaction://hlinkfile"/>
                        </a:rPr>
                        <a:t>2013-04-04 DeWeese Report From Front Line Regarding American Communities Throwing Out ICLEI</a:t>
                      </a:r>
                      <a:endParaRPr lang="en-US" sz="900" dirty="0">
                        <a:solidFill>
                          <a:srgbClr val="000000"/>
                        </a:solidFill>
                        <a:latin typeface="Verdana"/>
                      </a:endParaRPr>
                    </a:p>
                  </a:txBody>
                  <a:tcPr marL="22608" marR="22608" marT="22608" marB="226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DDDDD"/>
                    </a:solidFill>
                  </a:tcPr>
                </a:tc>
              </a:tr>
              <a:tr h="216098">
                <a:tc>
                  <a:txBody>
                    <a:bodyPr/>
                    <a:lstStyle/>
                    <a:p>
                      <a:pPr algn="l"/>
                      <a:r>
                        <a:rPr lang="en-US" sz="900" dirty="0">
                          <a:solidFill>
                            <a:srgbClr val="000000"/>
                          </a:solidFill>
                          <a:latin typeface="Verdana"/>
                          <a:hlinkClick r:id="rId4"/>
                        </a:rPr>
                        <a:t>2013-04-01 Power of Local Municipalities</a:t>
                      </a:r>
                      <a:r>
                        <a:rPr lang="en-US" sz="900" dirty="0">
                          <a:solidFill>
                            <a:srgbClr val="000000"/>
                          </a:solidFill>
                          <a:latin typeface="Verdana"/>
                        </a:rPr>
                        <a:t> </a:t>
                      </a:r>
                    </a:p>
                  </a:txBody>
                  <a:tcPr marL="22608" marR="22608" marT="22608" marB="226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DDDDD"/>
                    </a:solidFill>
                  </a:tcPr>
                </a:tc>
              </a:tr>
              <a:tr h="378619">
                <a:tc>
                  <a:txBody>
                    <a:bodyPr/>
                    <a:lstStyle/>
                    <a:p>
                      <a:pPr algn="l"/>
                      <a:r>
                        <a:rPr lang="en-US" sz="900" dirty="0">
                          <a:solidFill>
                            <a:srgbClr val="000000"/>
                          </a:solidFill>
                          <a:latin typeface="Verdana"/>
                          <a:hlinkClick r:id="rId5"/>
                        </a:rPr>
                        <a:t>2012-12-23 Alabama Protects Citizens From Agenda 21 Implementation - Investors_com</a:t>
                      </a:r>
                      <a:r>
                        <a:rPr lang="en-US" sz="900" dirty="0">
                          <a:solidFill>
                            <a:srgbClr val="000000"/>
                          </a:solidFill>
                          <a:latin typeface="Verdana"/>
                        </a:rPr>
                        <a:t> </a:t>
                      </a:r>
                    </a:p>
                  </a:txBody>
                  <a:tcPr marL="22608" marR="22608" marT="22608" marB="226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DDDDD"/>
                    </a:solidFill>
                  </a:tcPr>
                </a:tc>
              </a:tr>
              <a:tr h="378619">
                <a:tc>
                  <a:txBody>
                    <a:bodyPr/>
                    <a:lstStyle/>
                    <a:p>
                      <a:pPr algn="l"/>
                      <a:r>
                        <a:rPr lang="en-US" sz="900" dirty="0">
                          <a:solidFill>
                            <a:srgbClr val="000000"/>
                          </a:solidFill>
                          <a:latin typeface="Verdana"/>
                          <a:hlinkClick r:id="rId6"/>
                        </a:rPr>
                        <a:t>2012-11-19 Late Post Opinion Misguided land-use regulations push middle class out of King County Seattle Times Newspaper</a:t>
                      </a:r>
                      <a:r>
                        <a:rPr lang="en-US" sz="900" dirty="0">
                          <a:solidFill>
                            <a:srgbClr val="000000"/>
                          </a:solidFill>
                          <a:latin typeface="Verdana"/>
                        </a:rPr>
                        <a:t> </a:t>
                      </a:r>
                    </a:p>
                  </a:txBody>
                  <a:tcPr marL="22608" marR="22608" marT="22608" marB="226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DDDDD"/>
                    </a:solidFill>
                  </a:tcPr>
                </a:tc>
              </a:tr>
              <a:tr h="378619">
                <a:tc>
                  <a:txBody>
                    <a:bodyPr/>
                    <a:lstStyle/>
                    <a:p>
                      <a:pPr algn="l"/>
                      <a:r>
                        <a:rPr lang="en-US" sz="900" dirty="0">
                          <a:solidFill>
                            <a:srgbClr val="000000"/>
                          </a:solidFill>
                          <a:latin typeface="Verdana"/>
                          <a:hlinkClick r:id="rId7"/>
                        </a:rPr>
                        <a:t>2012-11-18 Activist Post WA farmers block federal drones and Agenda 21</a:t>
                      </a:r>
                      <a:r>
                        <a:rPr lang="en-US" sz="900" dirty="0">
                          <a:solidFill>
                            <a:srgbClr val="000000"/>
                          </a:solidFill>
                          <a:latin typeface="Verdana"/>
                        </a:rPr>
                        <a:t> </a:t>
                      </a:r>
                    </a:p>
                  </a:txBody>
                  <a:tcPr marL="22608" marR="22608" marT="22608" marB="226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DDDDD"/>
                    </a:solidFill>
                  </a:tcPr>
                </a:tc>
              </a:tr>
              <a:tr h="378619">
                <a:tc>
                  <a:txBody>
                    <a:bodyPr/>
                    <a:lstStyle/>
                    <a:p>
                      <a:pPr algn="l"/>
                      <a:r>
                        <a:rPr lang="en-US" sz="900" dirty="0">
                          <a:solidFill>
                            <a:srgbClr val="000000"/>
                          </a:solidFill>
                          <a:latin typeface="Verdana"/>
                          <a:hlinkClick r:id="rId8"/>
                        </a:rPr>
                        <a:t>2012-10-10 Rejection of UN Agenda 21 Ramping Up Weekend Morning Buzz</a:t>
                      </a:r>
                      <a:r>
                        <a:rPr lang="en-US" sz="900" dirty="0">
                          <a:solidFill>
                            <a:srgbClr val="000000"/>
                          </a:solidFill>
                          <a:latin typeface="Verdana"/>
                        </a:rPr>
                        <a:t> </a:t>
                      </a:r>
                    </a:p>
                  </a:txBody>
                  <a:tcPr marL="22608" marR="22608" marT="22608" marB="226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DDDDD"/>
                    </a:solidFill>
                  </a:tcPr>
                </a:tc>
              </a:tr>
              <a:tr h="378619">
                <a:tc>
                  <a:txBody>
                    <a:bodyPr/>
                    <a:lstStyle/>
                    <a:p>
                      <a:pPr algn="l"/>
                      <a:r>
                        <a:rPr lang="en-US" sz="900" dirty="0">
                          <a:solidFill>
                            <a:srgbClr val="000000"/>
                          </a:solidFill>
                          <a:latin typeface="Verdana"/>
                          <a:hlinkClick r:id="rId9"/>
                        </a:rPr>
                        <a:t>2012-09-22 Democrats Against UN Agenda 21 See My Comment on Steve Tharinger's Facebook)</a:t>
                      </a:r>
                      <a:r>
                        <a:rPr lang="en-US" sz="900" dirty="0">
                          <a:solidFill>
                            <a:srgbClr val="000000"/>
                          </a:solidFill>
                          <a:latin typeface="Verdana"/>
                        </a:rPr>
                        <a:t> </a:t>
                      </a:r>
                    </a:p>
                  </a:txBody>
                  <a:tcPr marL="22608" marR="22608" marT="22608" marB="226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DDDDD"/>
                    </a:solidFill>
                  </a:tcPr>
                </a:tc>
              </a:tr>
              <a:tr h="216098">
                <a:tc>
                  <a:txBody>
                    <a:bodyPr/>
                    <a:lstStyle/>
                    <a:p>
                      <a:pPr algn="l"/>
                      <a:r>
                        <a:rPr lang="fr-FR" sz="900" dirty="0">
                          <a:solidFill>
                            <a:srgbClr val="000000"/>
                          </a:solidFill>
                          <a:latin typeface="Verdana"/>
                          <a:hlinkClick r:id="rId10"/>
                        </a:rPr>
                        <a:t>2012-09-20 Prison Planet_com » UN_ Conquers Texas</a:t>
                      </a:r>
                      <a:r>
                        <a:rPr lang="fr-FR" sz="900" dirty="0">
                          <a:solidFill>
                            <a:srgbClr val="000000"/>
                          </a:solidFill>
                          <a:latin typeface="Verdana"/>
                        </a:rPr>
                        <a:t> </a:t>
                      </a:r>
                    </a:p>
                  </a:txBody>
                  <a:tcPr marL="22608" marR="22608" marT="22608" marB="226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DDDDD"/>
                    </a:solidFill>
                  </a:tcPr>
                </a:tc>
              </a:tr>
              <a:tr h="216098">
                <a:tc>
                  <a:txBody>
                    <a:bodyPr/>
                    <a:lstStyle/>
                    <a:p>
                      <a:pPr algn="l"/>
                      <a:r>
                        <a:rPr lang="en-US" sz="900" dirty="0">
                          <a:solidFill>
                            <a:srgbClr val="000000"/>
                          </a:solidFill>
                          <a:latin typeface="Verdana"/>
                          <a:hlinkClick r:id="rId11"/>
                        </a:rPr>
                        <a:t>2012-08-29 White House Executive Order On Rural Council</a:t>
                      </a:r>
                      <a:r>
                        <a:rPr lang="en-US" sz="900" dirty="0">
                          <a:solidFill>
                            <a:srgbClr val="000000"/>
                          </a:solidFill>
                          <a:latin typeface="Verdana"/>
                        </a:rPr>
                        <a:t> </a:t>
                      </a:r>
                    </a:p>
                  </a:txBody>
                  <a:tcPr marL="22608" marR="22608" marT="22608" marB="226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DDDDD"/>
                    </a:solidFill>
                  </a:tcPr>
                </a:tc>
              </a:tr>
              <a:tr h="216098">
                <a:tc>
                  <a:txBody>
                    <a:bodyPr/>
                    <a:lstStyle/>
                    <a:p>
                      <a:pPr algn="l"/>
                      <a:r>
                        <a:rPr lang="en-US" sz="900" dirty="0">
                          <a:solidFill>
                            <a:srgbClr val="000000"/>
                          </a:solidFill>
                          <a:latin typeface="Verdana"/>
                          <a:hlinkClick r:id="rId12"/>
                        </a:rPr>
                        <a:t>2012-08-29 UrbanSurvival170Gallons</a:t>
                      </a:r>
                      <a:r>
                        <a:rPr lang="en-US" sz="900" dirty="0">
                          <a:solidFill>
                            <a:srgbClr val="000000"/>
                          </a:solidFill>
                          <a:latin typeface="Verdana"/>
                        </a:rPr>
                        <a:t> </a:t>
                      </a:r>
                    </a:p>
                  </a:txBody>
                  <a:tcPr marL="22608" marR="22608" marT="22608" marB="226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DDDDD"/>
                    </a:solidFill>
                  </a:tcPr>
                </a:tc>
              </a:tr>
              <a:tr h="378619">
                <a:tc>
                  <a:txBody>
                    <a:bodyPr/>
                    <a:lstStyle/>
                    <a:p>
                      <a:pPr algn="l"/>
                      <a:r>
                        <a:rPr lang="en-US" sz="900" dirty="0">
                          <a:solidFill>
                            <a:srgbClr val="000000"/>
                          </a:solidFill>
                          <a:latin typeface="Verdana"/>
                          <a:hlinkClick r:id="rId13"/>
                        </a:rPr>
                        <a:t>2012-07-11 Agenda 21, UN's Sustainability Measure Banned By New Hampshire House</a:t>
                      </a:r>
                      <a:r>
                        <a:rPr lang="en-US" sz="900" dirty="0">
                          <a:solidFill>
                            <a:srgbClr val="000000"/>
                          </a:solidFill>
                          <a:latin typeface="Verdana"/>
                        </a:rPr>
                        <a:t> </a:t>
                      </a:r>
                    </a:p>
                  </a:txBody>
                  <a:tcPr marL="22608" marR="22608" marT="22608" marB="226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DDDDD"/>
                    </a:solidFill>
                  </a:tcPr>
                </a:tc>
              </a:tr>
              <a:tr h="216098">
                <a:tc>
                  <a:txBody>
                    <a:bodyPr/>
                    <a:lstStyle/>
                    <a:p>
                      <a:pPr algn="l"/>
                      <a:r>
                        <a:rPr lang="en-US" sz="900" dirty="0">
                          <a:solidFill>
                            <a:srgbClr val="000000"/>
                          </a:solidFill>
                          <a:latin typeface="Verdana"/>
                          <a:hlinkClick r:id="rId14"/>
                        </a:rPr>
                        <a:t>2012-07-11 UN Unveils Agreement Detailing global Governance</a:t>
                      </a:r>
                      <a:r>
                        <a:rPr lang="en-US" sz="900" dirty="0">
                          <a:solidFill>
                            <a:srgbClr val="000000"/>
                          </a:solidFill>
                          <a:latin typeface="Verdana"/>
                        </a:rPr>
                        <a:t> </a:t>
                      </a:r>
                    </a:p>
                  </a:txBody>
                  <a:tcPr marL="22608" marR="22608" marT="22608" marB="226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DDDDD"/>
                    </a:solidFill>
                  </a:tcPr>
                </a:tc>
              </a:tr>
              <a:tr h="216098">
                <a:tc>
                  <a:txBody>
                    <a:bodyPr/>
                    <a:lstStyle/>
                    <a:p>
                      <a:pPr algn="l"/>
                      <a:r>
                        <a:rPr lang="en-US" sz="900" dirty="0">
                          <a:solidFill>
                            <a:srgbClr val="000000"/>
                          </a:solidFill>
                          <a:latin typeface="Verdana"/>
                          <a:hlinkClick r:id="rId14"/>
                        </a:rPr>
                        <a:t>2012-07-11 UN Unveils Agreement Detailing global Governance</a:t>
                      </a:r>
                      <a:r>
                        <a:rPr lang="en-US" sz="900" dirty="0">
                          <a:solidFill>
                            <a:srgbClr val="000000"/>
                          </a:solidFill>
                          <a:latin typeface="Verdana"/>
                        </a:rPr>
                        <a:t> </a:t>
                      </a:r>
                    </a:p>
                  </a:txBody>
                  <a:tcPr marL="22608" marR="22608" marT="22608" marB="226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DDDDD"/>
                    </a:solidFill>
                  </a:tcPr>
                </a:tc>
              </a:tr>
              <a:tr h="216098">
                <a:tc>
                  <a:txBody>
                    <a:bodyPr/>
                    <a:lstStyle/>
                    <a:p>
                      <a:pPr algn="l"/>
                      <a:r>
                        <a:rPr lang="en-US" sz="900" dirty="0">
                          <a:solidFill>
                            <a:srgbClr val="000000"/>
                          </a:solidFill>
                          <a:latin typeface="Verdana"/>
                          <a:hlinkClick r:id="rId15"/>
                        </a:rPr>
                        <a:t>2012-02-03 Is Urban Planning Creeping Socialism</a:t>
                      </a:r>
                      <a:r>
                        <a:rPr lang="en-US" sz="900" dirty="0">
                          <a:solidFill>
                            <a:srgbClr val="000000"/>
                          </a:solidFill>
                          <a:latin typeface="Verdana"/>
                        </a:rPr>
                        <a:t> </a:t>
                      </a:r>
                    </a:p>
                  </a:txBody>
                  <a:tcPr marL="22608" marR="22608" marT="22608" marB="226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DDDDD"/>
                    </a:solidFill>
                  </a:tcPr>
                </a:tc>
              </a:tr>
            </a:tbl>
          </a:graphicData>
        </a:graphic>
      </p:graphicFrame>
      <p:sp>
        <p:nvSpPr>
          <p:cNvPr id="17" name="TextBox 16"/>
          <p:cNvSpPr txBox="1"/>
          <p:nvPr/>
        </p:nvSpPr>
        <p:spPr>
          <a:xfrm>
            <a:off x="152400" y="1600200"/>
            <a:ext cx="2286000" cy="338554"/>
          </a:xfrm>
          <a:prstGeom prst="rect">
            <a:avLst/>
          </a:prstGeom>
          <a:noFill/>
        </p:spPr>
        <p:txBody>
          <a:bodyPr wrap="square" rtlCol="0">
            <a:spAutoFit/>
          </a:bodyPr>
          <a:lstStyle/>
          <a:p>
            <a:pPr algn="ctr">
              <a:buNone/>
            </a:pPr>
            <a:r>
              <a:rPr lang="en-US" sz="1600" b="1" u="sng" dirty="0" smtClean="0"/>
              <a:t>ICLEI Washington  Cities</a:t>
            </a:r>
            <a:endParaRPr lang="en-US" sz="1600" dirty="0" smtClean="0"/>
          </a:p>
        </p:txBody>
      </p:sp>
      <p:sp>
        <p:nvSpPr>
          <p:cNvPr id="18" name="Date Placeholder 17"/>
          <p:cNvSpPr>
            <a:spLocks noGrp="1"/>
          </p:cNvSpPr>
          <p:nvPr>
            <p:ph type="dt" sz="half" idx="10"/>
          </p:nvPr>
        </p:nvSpPr>
        <p:spPr/>
        <p:txBody>
          <a:bodyPr/>
          <a:lstStyle/>
          <a:p>
            <a:r>
              <a:rPr lang="en-US" dirty="0" smtClean="0"/>
              <a:t>4/22/2013</a:t>
            </a:r>
            <a:endParaRPr lang="en-US" dirty="0"/>
          </a:p>
        </p:txBody>
      </p:sp>
      <p:sp>
        <p:nvSpPr>
          <p:cNvPr id="19" name="Footer Placeholder 18"/>
          <p:cNvSpPr>
            <a:spLocks noGrp="1"/>
          </p:cNvSpPr>
          <p:nvPr>
            <p:ph type="ftr" sz="quarter" idx="11"/>
          </p:nvPr>
        </p:nvSpPr>
        <p:spPr/>
        <p:txBody>
          <a:bodyPr/>
          <a:lstStyle/>
          <a:p>
            <a:r>
              <a:rPr lang="en-US" dirty="0" smtClean="0"/>
              <a:t>www.freedomforallseasons.org</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32737</TotalTime>
  <Words>11931</Words>
  <Application>Microsoft Office PowerPoint</Application>
  <PresentationFormat>On-screen Show (4:3)</PresentationFormat>
  <Paragraphs>844</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Trek</vt:lpstr>
      <vt:lpstr>the dark side of municipal corporations – how they take private property so they can take more private property  </vt:lpstr>
      <vt:lpstr>This presentation is formatted for At-a-glance viewing</vt:lpstr>
      <vt:lpstr>Dunn &amp; dow white river forest happy talk taking</vt:lpstr>
      <vt:lpstr>The Hancock timber resource group connection to  the  globalist </vt:lpstr>
      <vt:lpstr>Manulife  financial (hancock timber resource group holding company) is a member of north American competitiveness council and helped write the security and prosperity partnership (one world government for north America) – must read</vt:lpstr>
      <vt:lpstr>Martin Luther King County Washington  municipal corporation vicious cycle of taking </vt:lpstr>
      <vt:lpstr>Wall of sprawl of municipal corporations </vt:lpstr>
      <vt:lpstr>Conservation  easements  are  a trap</vt:lpstr>
      <vt:lpstr>International Council for Local Environmental Initiatives (iclei) i.e. property rights takings</vt:lpstr>
      <vt:lpstr>21 signs your community has been infested by un agenda 21</vt:lpstr>
      <vt:lpstr>Just a sample of the private property takings by king county municipal corporation Inc. next door to  Enumclaw Washington </vt:lpstr>
      <vt:lpstr>Enumclaw municipal corporation  Pats King County Municipal on the back -  says thank you for taking more private property on the backs of local property owners  vs. contrasting reality</vt:lpstr>
      <vt:lpstr>State citizen sovereignty vs.  public  municipal &amp; private  corporation bylaws</vt:lpstr>
      <vt:lpstr>Planning your life away –  one Stepford town after another</vt:lpstr>
      <vt:lpstr>Someone else always has a better use of your property/wages than you do </vt:lpstr>
      <vt:lpstr>Hundreds of county municipal corporations increasingly larger than many states</vt:lpstr>
      <vt:lpstr>Hundreds of city municipal corporations  increasingly larger than many states</vt:lpstr>
      <vt:lpstr>Municipalities are mutated mad children of a Constitutional  democracy</vt:lpstr>
      <vt:lpstr>The laffer curve</vt:lpstr>
      <vt:lpstr>Look at The ways things are not – or I don’t want no stinken government public services – leave me alone</vt:lpstr>
      <vt:lpstr>The nature of natural – Little dictators COPY little dictators </vt:lpstr>
      <vt:lpstr>The nature of natural –  forcing property owners to pay to park.. …</vt:lpstr>
      <vt:lpstr>Home Owners Buffered out of their sacred sanctuary (boss)</vt:lpstr>
      <vt:lpstr>The Dialectic political box –  how American sovereign &amp; free citizens imprison themselves &amp; how to get out</vt:lpstr>
      <vt:lpstr>Washington state is dumping parks while  king county municipal corporation is parking out more private land on the backs of local property owners</vt:lpstr>
      <vt:lpstr>King County Municipal Corporation - 14th Largest county in America is helping Vashon island take more private property to make it’s 23 park taking for only  10,000 people</vt:lpstr>
      <vt:lpstr>Force  never  works – it creates more problems than its worth – part 1 of 3  we can have what we need without stealing private property</vt:lpstr>
      <vt:lpstr>Force  never  works – it creates more problems than its worth – part 2 of 3 – The Rosser  Property Taking</vt:lpstr>
      <vt:lpstr>Force  never  works – it creates more problems than its worth – part 3 of 3 – The rosser property taking</vt:lpstr>
      <vt:lpstr>Dismantling municipalities </vt:lpstr>
      <vt:lpstr>Washington state constitutions –    the constitution that never was  - Part 1 of 2</vt:lpstr>
      <vt:lpstr>Washington state constitutions –   the constitution that never was – part 2 of 2 </vt:lpstr>
      <vt:lpstr>One big taking after another - of your wages and private and public property –  tell these usurpers of our property rights no white river forest development rights takings</vt:lpstr>
      <vt:lpstr>duped GOVERNMENT employees globalizing American local land and water for their parks</vt:lpstr>
      <vt:lpstr>America – a republic enslaved with lies – a forthcoming research documentary</vt:lpstr>
      <vt:lpstr>How states fund their lies – part 10 the big picture using countries with similar  gdp</vt:lpstr>
      <vt:lpstr>The property tax lies – silent slavery – part 1 of 7  the beginning of the lies</vt:lpstr>
      <vt:lpstr>The property tax lies – part 2 0f 7  </vt:lpstr>
      <vt:lpstr>The property tax lies – part 3 0f 7 –  backing the municipal losers in perpetuity</vt:lpstr>
      <vt:lpstr>King county wa municipal corporation cafr – consolidated annual financial report vs. property tax taking – part 4 of 8</vt:lpstr>
      <vt:lpstr>Property tax lies – Part 5 of 8 King County Washington </vt:lpstr>
      <vt:lpstr>Property tax lies – Part 6 of 8 the port of seattle  lie</vt:lpstr>
      <vt:lpstr>Property tax lies – Part 7 of 8 </vt:lpstr>
      <vt:lpstr>Property tax lies – Part 8 of 8 the port of seattle  needs your property taxes lie</vt:lpstr>
      <vt:lpstr>The “united” states constitution that never was  - Key points to understand why confederation and state charters are bylaws limiting public and private corporations  not the rightful state sovereign and free citizen.</vt:lpstr>
      <vt:lpstr>Property Owners &amp; small family businesses  cannot be taxed, taken, regulated or charged usury</vt:lpstr>
      <vt:lpstr>The public and private corporation handshake at the expense of the property and wage owners</vt:lpstr>
      <vt:lpstr>The IRS, “Federal Reserve and other taxing lies (cont.)</vt:lpstr>
      <vt:lpstr>The IRS, “Federal Reserve and  other taxing lies (Cont.)</vt:lpstr>
      <vt:lpstr>End all tax taking</vt:lpstr>
      <vt:lpstr>How bad is the taking of property and small businesses by petty political municipal monopolies –  Institute of justice fights for property and business rights </vt:lpstr>
      <vt:lpstr>About Jack</vt:lpstr>
    </vt:vector>
  </TitlesOfParts>
  <Company>JacksRanch BARJRV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 we go again - Agreement to permanently protect the 43,000 acres of the White River Forest</dc:title>
  <dc:creator>Jack Venrick</dc:creator>
  <cp:lastModifiedBy>Jack</cp:lastModifiedBy>
  <cp:revision>1925</cp:revision>
  <dcterms:created xsi:type="dcterms:W3CDTF">2013-03-30T20:55:36Z</dcterms:created>
  <dcterms:modified xsi:type="dcterms:W3CDTF">2017-01-04T03:14:34Z</dcterms:modified>
</cp:coreProperties>
</file>